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Lst>
  <p:sldSz cy="5143500" cx="9144000"/>
  <p:notesSz cx="6858000" cy="9144000"/>
  <p:embeddedFontLst>
    <p:embeddedFont>
      <p:font typeface="Roboto Black"/>
      <p:bold r:id="rId77"/>
      <p:boldItalic r:id="rId78"/>
    </p:embeddedFont>
    <p:embeddedFont>
      <p:font typeface="Roboto Medium"/>
      <p:regular r:id="rId79"/>
      <p:bold r:id="rId80"/>
      <p:italic r:id="rId81"/>
      <p:boldItalic r:id="rId82"/>
    </p:embeddedFont>
    <p:embeddedFont>
      <p:font typeface="Pacifico"/>
      <p:regular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3" Type="http://schemas.openxmlformats.org/officeDocument/2006/relationships/font" Target="fonts/Pacifico-regular.fntdata"/><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RobotoMedium-bold.fntdata"/><Relationship Id="rId82" Type="http://schemas.openxmlformats.org/officeDocument/2006/relationships/font" Target="fonts/RobotoMedium-boldItalic.fntdata"/><Relationship Id="rId81" Type="http://schemas.openxmlformats.org/officeDocument/2006/relationships/font" Target="fonts/Roboto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font" Target="fonts/RobotoBlack-bold.fntdata"/><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font" Target="fonts/RobotoMedium-regular.fntdata"/><Relationship Id="rId34" Type="http://schemas.openxmlformats.org/officeDocument/2006/relationships/slide" Target="slides/slide29.xml"/><Relationship Id="rId78" Type="http://schemas.openxmlformats.org/officeDocument/2006/relationships/font" Target="fonts/RobotoBlack-boldItalic.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64d77b647c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64d77b647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64d77b647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4d77b647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64d77b647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4d77b647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64d77b647c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4d77b647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64d77b647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4d77b647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64964848b8_0_8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64964848b8_0_8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64964848b8_0_8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64964848b8_0_8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64964848b8_0_9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64964848b8_0_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64964848b8_0_9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64964848b8_0_9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6b8e175a6b5370e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6b8e175a6b5370e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64964848b8_0_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64964848b8_0_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64964848b8_0_9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4964848b8_0_9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6b8e175a6b5370e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6b8e175a6b5370e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6b8e175a6b5370e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6b8e175a6b5370e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6b8e175a6b5370e2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6b8e175a6b5370e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6b8e175a6b5370e2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6b8e175a6b5370e2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64d77b647c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64d77b647c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64d77b647c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64d77b647c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64d77b647c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64d77b647c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64d77b647c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64d77b647c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6b8e175a6b5370e2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6b8e175a6b5370e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64d77b64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64d77b64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6b8e175a6b5370e2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6b8e175a6b5370e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6b8e175a6b5370e2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6b8e175a6b5370e2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6b8e175a6b5370e2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6b8e175a6b5370e2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6b8e175a6b5370e2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6b8e175a6b5370e2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6b8e175a6b5370e2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6b8e175a6b5370e2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6b8e175a6b5370e2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6b8e175a6b5370e2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6b8e175a6b5370e2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6b8e175a6b5370e2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6b8e175a6b5370e2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6b8e175a6b5370e2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6b8e175a6b5370e2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6b8e175a6b5370e2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6b8e175a6b5370e2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6b8e175a6b5370e2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64d77b647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4d77b647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6b8e175a6b5370e2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6b8e175a6b5370e2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6b8e175a6b5370e2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6b8e175a6b5370e2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6b8e175a6b5370e2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6b8e175a6b5370e2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6b8e175a6b5370e2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6b8e175a6b5370e2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6b8e175a6b5370e2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6b8e175a6b5370e2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6b8e175a6b5370e2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6b8e175a6b5370e2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6b8e175a6b5370e2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6b8e175a6b5370e2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6b8e175a6b5370e2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6b8e175a6b5370e2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6b8e175a6b5370e2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6b8e175a6b5370e2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6b8e175a6b5370e2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6b8e175a6b5370e2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64d77b647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4d77b647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64d77b647c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64d77b647c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64d77b647c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64d77b647c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6b8e175a6b5370e2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6b8e175a6b5370e2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6b8e175a6b5370e2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6b8e175a6b5370e2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6b8e175a6b5370e2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6b8e175a6b5370e2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6b8e175a6b5370e2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6b8e175a6b5370e2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6b8e175a6b5370e2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6b8e175a6b5370e2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6b8e175a6b5370e2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6b8e175a6b5370e2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64d77b647c_1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64d77b647c_1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6b8e175a6b5370e2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6b8e175a6b5370e2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64d77b647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4d77b647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64d77b647c_1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64d77b647c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64d77b647c_1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64d77b647c_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64d77b647c_1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64d77b647c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64d77b647c_1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64d77b647c_1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64d77b647c_1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64d77b647c_1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64d77b647c_1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64d77b647c_1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64d77b647c_1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64d77b647c_1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64d77b647c_1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64d77b647c_1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64d77b647c_1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64d77b647c_1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64d77b647c_1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64d77b647c_1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64d77b647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4d77b647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64d77b647c_1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64d77b647c_1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64d77b647c_1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64d77b647c_1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64d77b647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4d77b647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64d77b647c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64d77b647c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Bsides Delhi 2019</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hyperlink" Target="http://www.youtube.com/watch?v=AbijrYryzms" TargetMode="External"/><Relationship Id="rId5"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jp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jp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3.jp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3.jpg"/><Relationship Id="rId4" Type="http://schemas.openxmlformats.org/officeDocument/2006/relationships/image" Target="../media/image16.png"/><Relationship Id="rId5"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3.jp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3.jp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3.jp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3.jp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3.jpg"/><Relationship Id="rId4" Type="http://schemas.openxmlformats.org/officeDocument/2006/relationships/image" Target="../media/image36.png"/><Relationship Id="rId5" Type="http://schemas.openxmlformats.org/officeDocument/2006/relationships/image" Target="../media/image17.png"/><Relationship Id="rId6"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3.jp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3.jpg"/><Relationship Id="rId4" Type="http://schemas.openxmlformats.org/officeDocument/2006/relationships/image" Target="../media/image28.png"/><Relationship Id="rId5"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3.jpg"/><Relationship Id="rId4" Type="http://schemas.openxmlformats.org/officeDocument/2006/relationships/image" Target="../media/image31.png"/><Relationship Id="rId5" Type="http://schemas.openxmlformats.org/officeDocument/2006/relationships/image" Target="../media/image34.png"/><Relationship Id="rId6"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3.jp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3.jp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3.jpg"/><Relationship Id="rId4" Type="http://schemas.openxmlformats.org/officeDocument/2006/relationships/image" Target="../media/image35.png"/><Relationship Id="rId5"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3.jp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3.jp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3.jp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3.jpg"/><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3.jpg"/><Relationship Id="rId4" Type="http://schemas.openxmlformats.org/officeDocument/2006/relationships/image" Target="../media/image43.png"/><Relationship Id="rId5" Type="http://schemas.openxmlformats.org/officeDocument/2006/relationships/image" Target="../media/image48.png"/><Relationship Id="rId6" Type="http://schemas.openxmlformats.org/officeDocument/2006/relationships/image" Target="../media/image4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3.jpg"/><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7.png"/><Relationship Id="rId5"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3.jpg"/><Relationship Id="rId4" Type="http://schemas.openxmlformats.org/officeDocument/2006/relationships/image" Target="../media/image47.png"/><Relationship Id="rId5" Type="http://schemas.openxmlformats.org/officeDocument/2006/relationships/image" Target="../media/image40.png"/><Relationship Id="rId6" Type="http://schemas.openxmlformats.org/officeDocument/2006/relationships/image" Target="../media/image4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3.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3.jpg"/><Relationship Id="rId4" Type="http://schemas.openxmlformats.org/officeDocument/2006/relationships/image" Target="../media/image50.png"/><Relationship Id="rId5" Type="http://schemas.openxmlformats.org/officeDocument/2006/relationships/image" Target="../media/image5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3.jpg"/><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3.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3.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3.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90450" y="2140350"/>
            <a:ext cx="8520600" cy="86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latin typeface="Roboto Black"/>
                <a:ea typeface="Roboto Black"/>
                <a:cs typeface="Roboto Black"/>
                <a:sym typeface="Roboto Black"/>
              </a:rPr>
              <a:t>Server fingerprinting</a:t>
            </a:r>
            <a:endParaRPr>
              <a:latin typeface="Roboto Black"/>
              <a:ea typeface="Roboto Black"/>
              <a:cs typeface="Roboto Black"/>
              <a:sym typeface="Roboto Black"/>
            </a:endParaRPr>
          </a:p>
        </p:txBody>
      </p:sp>
      <p:sp>
        <p:nvSpPr>
          <p:cNvPr id="55" name="Google Shape;55;p13"/>
          <p:cNvSpPr txBox="1"/>
          <p:nvPr>
            <p:ph idx="1" type="subTitle"/>
          </p:nvPr>
        </p:nvSpPr>
        <p:spPr>
          <a:xfrm>
            <a:off x="421900" y="2913275"/>
            <a:ext cx="8520600" cy="157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434343"/>
                </a:solidFill>
                <a:latin typeface="Roboto Medium"/>
                <a:ea typeface="Roboto Medium"/>
                <a:cs typeface="Roboto Medium"/>
                <a:sym typeface="Roboto Medium"/>
              </a:rPr>
              <a:t>How I broke most famous recon tools and made the script kiddies sad</a:t>
            </a:r>
            <a:endParaRPr>
              <a:solidFill>
                <a:srgbClr val="434343"/>
              </a:solidFill>
              <a:latin typeface="Roboto Medium"/>
              <a:ea typeface="Roboto Medium"/>
              <a:cs typeface="Roboto Medium"/>
              <a:sym typeface="Roboto Medium"/>
            </a:endParaRPr>
          </a:p>
        </p:txBody>
      </p:sp>
      <p:pic>
        <p:nvPicPr>
          <p:cNvPr id="56" name="Google Shape;56;p13"/>
          <p:cNvPicPr preferRelativeResize="0"/>
          <p:nvPr/>
        </p:nvPicPr>
        <p:blipFill>
          <a:blip r:embed="rId4">
            <a:alphaModFix/>
          </a:blip>
          <a:stretch>
            <a:fillRect/>
          </a:stretch>
        </p:blipFill>
        <p:spPr>
          <a:xfrm>
            <a:off x="341325" y="2140348"/>
            <a:ext cx="763525" cy="763525"/>
          </a:xfrm>
          <a:prstGeom prst="rect">
            <a:avLst/>
          </a:prstGeom>
          <a:noFill/>
          <a:ln>
            <a:noFill/>
          </a:ln>
        </p:spPr>
      </p:pic>
      <p:pic>
        <p:nvPicPr>
          <p:cNvPr id="57" name="Google Shape;57;p13"/>
          <p:cNvPicPr preferRelativeResize="0"/>
          <p:nvPr/>
        </p:nvPicPr>
        <p:blipFill>
          <a:blip r:embed="rId5">
            <a:alphaModFix/>
          </a:blip>
          <a:stretch>
            <a:fillRect/>
          </a:stretch>
        </p:blipFill>
        <p:spPr>
          <a:xfrm>
            <a:off x="4422500" y="166675"/>
            <a:ext cx="5242401" cy="1782225"/>
          </a:xfrm>
          <a:prstGeom prst="rect">
            <a:avLst/>
          </a:prstGeom>
          <a:noFill/>
          <a:ln>
            <a:noFill/>
          </a:ln>
        </p:spPr>
      </p:pic>
      <p:sp>
        <p:nvSpPr>
          <p:cNvPr id="58" name="Google Shape;58;p13"/>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59" name="Google Shape;59;p13"/>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60" name="Google Shape;60;p13"/>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1</a:t>
            </a:r>
            <a:endParaRPr sz="1500">
              <a:solidFill>
                <a:srgbClr val="666666"/>
              </a:solidFill>
              <a:latin typeface="Roboto Medium"/>
              <a:ea typeface="Roboto Medium"/>
              <a:cs typeface="Roboto Medium"/>
              <a:sym typeface="Roboto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22"/>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145" name="Google Shape;145;p22"/>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146" name="Google Shape;146;p22"/>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10</a:t>
            </a:r>
            <a:endParaRPr sz="1500">
              <a:solidFill>
                <a:srgbClr val="666666"/>
              </a:solidFill>
              <a:latin typeface="Roboto Medium"/>
              <a:ea typeface="Roboto Medium"/>
              <a:cs typeface="Roboto Medium"/>
              <a:sym typeface="Roboto Medium"/>
            </a:endParaRPr>
          </a:p>
        </p:txBody>
      </p:sp>
      <p:sp>
        <p:nvSpPr>
          <p:cNvPr id="147" name="Google Shape;147;p22"/>
          <p:cNvSpPr txBox="1"/>
          <p:nvPr>
            <p:ph idx="4294967295" type="title"/>
          </p:nvPr>
        </p:nvSpPr>
        <p:spPr>
          <a:xfrm>
            <a:off x="1175850" y="0"/>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highlight>
                  <a:srgbClr val="666666"/>
                </a:highlight>
              </a:rPr>
              <a:t>$ whoami, cont.</a:t>
            </a:r>
            <a:endParaRPr b="1">
              <a:solidFill>
                <a:srgbClr val="FFFFFF"/>
              </a:solidFill>
              <a:highlight>
                <a:srgbClr val="666666"/>
              </a:highlight>
            </a:endParaRPr>
          </a:p>
        </p:txBody>
      </p:sp>
      <p:sp>
        <p:nvSpPr>
          <p:cNvPr id="148" name="Google Shape;148;p22"/>
          <p:cNvSpPr txBox="1"/>
          <p:nvPr/>
        </p:nvSpPr>
        <p:spPr>
          <a:xfrm>
            <a:off x="502300" y="761675"/>
            <a:ext cx="7926300" cy="390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t>Demystifying</a:t>
            </a:r>
            <a:r>
              <a:rPr lang="en-GB" sz="1800"/>
              <a:t> the process flow</a:t>
            </a:r>
            <a:endParaRPr sz="1800"/>
          </a:p>
          <a:p>
            <a:pPr indent="0" lvl="0" marL="0" rtl="0" algn="l">
              <a:lnSpc>
                <a:spcPct val="115000"/>
              </a:lnSpc>
              <a:spcBef>
                <a:spcPts val="1600"/>
              </a:spcBef>
              <a:spcAft>
                <a:spcPts val="0"/>
              </a:spcAft>
              <a:buNone/>
            </a:pPr>
            <a:r>
              <a:rPr lang="en-GB" sz="1800"/>
              <a:t>1) User connects to the WiFi</a:t>
            </a:r>
            <a:endParaRPr sz="1800"/>
          </a:p>
          <a:p>
            <a:pPr indent="0" lvl="0" marL="0" rtl="0" algn="l">
              <a:lnSpc>
                <a:spcPct val="115000"/>
              </a:lnSpc>
              <a:spcBef>
                <a:spcPts val="1600"/>
              </a:spcBef>
              <a:spcAft>
                <a:spcPts val="0"/>
              </a:spcAft>
              <a:buNone/>
            </a:pPr>
            <a:r>
              <a:rPr lang="en-GB" sz="1800"/>
              <a:t>2) When certain user launches browser, he/she gets </a:t>
            </a:r>
            <a:r>
              <a:rPr lang="en-GB" sz="1800"/>
              <a:t>redirected</a:t>
            </a:r>
            <a:r>
              <a:rPr lang="en-GB" sz="1800"/>
              <a:t> by the Nomadix to Taj’s</a:t>
            </a:r>
            <a:r>
              <a:rPr lang="en-GB" sz="1800"/>
              <a:t> portal page</a:t>
            </a:r>
            <a:r>
              <a:rPr lang="en-GB" sz="1800"/>
              <a:t>, Nomadix redirects the user through a user ID for the session </a:t>
            </a:r>
            <a:r>
              <a:rPr i="1" lang="en-GB" sz="1800"/>
              <a:t>(their MAC address)</a:t>
            </a:r>
            <a:endParaRPr sz="1800"/>
          </a:p>
          <a:p>
            <a:pPr indent="0" lvl="0" marL="0" rtl="0" algn="l">
              <a:lnSpc>
                <a:spcPct val="115000"/>
              </a:lnSpc>
              <a:spcBef>
                <a:spcPts val="1600"/>
              </a:spcBef>
              <a:spcAft>
                <a:spcPts val="0"/>
              </a:spcAft>
              <a:buNone/>
            </a:pPr>
            <a:r>
              <a:rPr lang="en-GB" sz="1800"/>
              <a:t>Eg: http://IP_ADDRESS:1111/usg/userok.htm?MA=</a:t>
            </a:r>
            <a:endParaRPr sz="1800"/>
          </a:p>
          <a:p>
            <a:pPr indent="0" lvl="0" marL="0" rtl="0" algn="l">
              <a:lnSpc>
                <a:spcPct val="115000"/>
              </a:lnSpc>
              <a:spcBef>
                <a:spcPts val="1600"/>
              </a:spcBef>
              <a:spcAft>
                <a:spcPts val="0"/>
              </a:spcAft>
              <a:buNone/>
            </a:pPr>
            <a:r>
              <a:t/>
            </a:r>
            <a:endParaRPr sz="1800"/>
          </a:p>
          <a:p>
            <a:pPr indent="0" lvl="0" marL="0" rtl="0" algn="l">
              <a:lnSpc>
                <a:spcPct val="115000"/>
              </a:lnSpc>
              <a:spcBef>
                <a:spcPts val="1600"/>
              </a:spcBef>
              <a:spcAft>
                <a:spcPts val="1600"/>
              </a:spcAft>
              <a:buNone/>
            </a:pPr>
            <a:r>
              <a:rPr lang="en-GB" sz="1800"/>
              <a:t>Yep, the MA parameter holds device’s MAC address.</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23"/>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154" name="Google Shape;154;p23"/>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155" name="Google Shape;155;p23"/>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11</a:t>
            </a:r>
            <a:endParaRPr sz="1500">
              <a:solidFill>
                <a:srgbClr val="666666"/>
              </a:solidFill>
              <a:latin typeface="Roboto Medium"/>
              <a:ea typeface="Roboto Medium"/>
              <a:cs typeface="Roboto Medium"/>
              <a:sym typeface="Roboto Medium"/>
            </a:endParaRPr>
          </a:p>
        </p:txBody>
      </p:sp>
      <p:sp>
        <p:nvSpPr>
          <p:cNvPr id="156" name="Google Shape;156;p23"/>
          <p:cNvSpPr txBox="1"/>
          <p:nvPr>
            <p:ph idx="4294967295" type="title"/>
          </p:nvPr>
        </p:nvSpPr>
        <p:spPr>
          <a:xfrm>
            <a:off x="1175850" y="0"/>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highlight>
                  <a:srgbClr val="666666"/>
                </a:highlight>
              </a:rPr>
              <a:t>$ whoami, cont.</a:t>
            </a:r>
            <a:endParaRPr b="1">
              <a:solidFill>
                <a:srgbClr val="FFFFFF"/>
              </a:solidFill>
              <a:highlight>
                <a:srgbClr val="666666"/>
              </a:highlight>
            </a:endParaRPr>
          </a:p>
        </p:txBody>
      </p:sp>
      <p:sp>
        <p:nvSpPr>
          <p:cNvPr id="157" name="Google Shape;157;p23"/>
          <p:cNvSpPr txBox="1"/>
          <p:nvPr/>
        </p:nvSpPr>
        <p:spPr>
          <a:xfrm>
            <a:off x="502300" y="616950"/>
            <a:ext cx="7926300" cy="390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t>3) The client website checks to see if certain MAC address has been captured before if it has, immediately makes a POST to Nomadix, if the MAC address has not been captured before then it asks for user info</a:t>
            </a:r>
            <a:br>
              <a:rPr lang="en-GB" sz="1800"/>
            </a:br>
            <a:r>
              <a:rPr lang="en-GB" sz="1800"/>
              <a:t>(e.g. Room, Last name).</a:t>
            </a:r>
            <a:endParaRPr sz="1800"/>
          </a:p>
          <a:p>
            <a:pPr indent="0" lvl="0" marL="0" rtl="0" algn="l">
              <a:lnSpc>
                <a:spcPct val="115000"/>
              </a:lnSpc>
              <a:spcBef>
                <a:spcPts val="1600"/>
              </a:spcBef>
              <a:spcAft>
                <a:spcPts val="0"/>
              </a:spcAft>
              <a:buNone/>
            </a:pPr>
            <a:r>
              <a:rPr lang="en-GB" sz="1800"/>
              <a:t>On successful authentication the Web server tells the Nomadix Gateway that </a:t>
            </a:r>
            <a:r>
              <a:rPr lang="en-GB" sz="1800"/>
              <a:t>certain </a:t>
            </a:r>
            <a:r>
              <a:rPr lang="en-GB" sz="1800"/>
              <a:t>user can use the internet (service levels are defined). This is done from the web server as a POST to one of the following addresses:</a:t>
            </a:r>
            <a:endParaRPr sz="1800"/>
          </a:p>
          <a:p>
            <a:pPr indent="0" lvl="0" marL="0" rtl="0" algn="l">
              <a:lnSpc>
                <a:spcPct val="115000"/>
              </a:lnSpc>
              <a:spcBef>
                <a:spcPts val="1600"/>
              </a:spcBef>
              <a:spcAft>
                <a:spcPts val="0"/>
              </a:spcAft>
              <a:buNone/>
            </a:pPr>
            <a:r>
              <a:rPr lang="en-GB" sz="1800" u="sng"/>
              <a:t>http://:1111/usg/command.xml</a:t>
            </a:r>
            <a:br>
              <a:rPr lang="en-GB" sz="1800" u="sng"/>
            </a:br>
            <a:r>
              <a:rPr lang="en-GB" sz="1800" u="sng"/>
              <a:t>http://:1112/usg/command.xml</a:t>
            </a:r>
            <a:endParaRPr sz="1800" u="sng"/>
          </a:p>
          <a:p>
            <a:pPr indent="0" lvl="0" marL="0" rtl="0" algn="l">
              <a:lnSpc>
                <a:spcPct val="115000"/>
              </a:lnSpc>
              <a:spcBef>
                <a:spcPts val="1600"/>
              </a:spcBef>
              <a:spcAft>
                <a:spcPts val="0"/>
              </a:spcAft>
              <a:buNone/>
            </a:pPr>
            <a:r>
              <a:rPr lang="en-GB" sz="1800"/>
              <a:t>4) The Nomadix then manages certain user’s session until it expires.</a:t>
            </a:r>
            <a:endParaRPr sz="1800"/>
          </a:p>
          <a:p>
            <a:pPr indent="0" lvl="0" marL="0" rtl="0" algn="l">
              <a:lnSpc>
                <a:spcPct val="115000"/>
              </a:lnSpc>
              <a:spcBef>
                <a:spcPts val="1600"/>
              </a:spcBef>
              <a:spcAft>
                <a:spcPts val="1600"/>
              </a:spcAft>
              <a:buNone/>
            </a:pPr>
            <a:r>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24"/>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163" name="Google Shape;163;p24"/>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164" name="Google Shape;164;p24"/>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12</a:t>
            </a:r>
            <a:endParaRPr sz="1500">
              <a:solidFill>
                <a:srgbClr val="666666"/>
              </a:solidFill>
              <a:latin typeface="Roboto Medium"/>
              <a:ea typeface="Roboto Medium"/>
              <a:cs typeface="Roboto Medium"/>
              <a:sym typeface="Roboto Medium"/>
            </a:endParaRPr>
          </a:p>
        </p:txBody>
      </p:sp>
      <p:sp>
        <p:nvSpPr>
          <p:cNvPr id="165" name="Google Shape;165;p24"/>
          <p:cNvSpPr txBox="1"/>
          <p:nvPr>
            <p:ph idx="4294967295" type="title"/>
          </p:nvPr>
        </p:nvSpPr>
        <p:spPr>
          <a:xfrm>
            <a:off x="1175850" y="0"/>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highlight>
                  <a:srgbClr val="666666"/>
                </a:highlight>
              </a:rPr>
              <a:t>$ whoami, cont.</a:t>
            </a:r>
            <a:endParaRPr b="1">
              <a:solidFill>
                <a:srgbClr val="FFFFFF"/>
              </a:solidFill>
              <a:highlight>
                <a:srgbClr val="666666"/>
              </a:highlight>
            </a:endParaRPr>
          </a:p>
        </p:txBody>
      </p:sp>
      <p:sp>
        <p:nvSpPr>
          <p:cNvPr id="166" name="Google Shape;166;p24"/>
          <p:cNvSpPr txBox="1"/>
          <p:nvPr/>
        </p:nvSpPr>
        <p:spPr>
          <a:xfrm>
            <a:off x="482175" y="536425"/>
            <a:ext cx="7926300" cy="109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t>Testing time, capturing the </a:t>
            </a:r>
            <a:r>
              <a:rPr lang="en-GB" sz="1800" u="sng"/>
              <a:t>encry=</a:t>
            </a:r>
            <a:r>
              <a:rPr lang="en-GB" sz="1800"/>
              <a:t> parameter from an authenticated user, i.e. my laptop, decoding, modifying the MAC address, encoding again, then taking another device, and triggering our newly crafted payload results in:</a:t>
            </a:r>
            <a:endParaRPr sz="1800"/>
          </a:p>
        </p:txBody>
      </p:sp>
      <p:pic>
        <p:nvPicPr>
          <p:cNvPr descr="Proof-of-concept of Authentication bypass vulnerability in Taj Connect, an online facility which allows people to navigate through their innumerable hotel services. It'll be presented in BSides Delhi 2019 (https://bsidesdelhi.in)" id="167" name="Google Shape;167;p24" title="Taj Vivanta Captive Portal Authentication Bypass POC">
            <a:hlinkClick r:id="rId4"/>
          </p:cNvPr>
          <p:cNvPicPr preferRelativeResize="0"/>
          <p:nvPr/>
        </p:nvPicPr>
        <p:blipFill>
          <a:blip r:embed="rId5">
            <a:alphaModFix/>
          </a:blip>
          <a:stretch>
            <a:fillRect/>
          </a:stretch>
        </p:blipFill>
        <p:spPr>
          <a:xfrm>
            <a:off x="2489900" y="1635025"/>
            <a:ext cx="4164200" cy="3123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25"/>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173" name="Google Shape;173;p25"/>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174" name="Google Shape;174;p25"/>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13</a:t>
            </a:r>
            <a:endParaRPr sz="1500">
              <a:solidFill>
                <a:srgbClr val="666666"/>
              </a:solidFill>
              <a:latin typeface="Roboto Medium"/>
              <a:ea typeface="Roboto Medium"/>
              <a:cs typeface="Roboto Medium"/>
              <a:sym typeface="Roboto Medium"/>
            </a:endParaRPr>
          </a:p>
        </p:txBody>
      </p:sp>
      <p:sp>
        <p:nvSpPr>
          <p:cNvPr id="175" name="Google Shape;175;p25"/>
          <p:cNvSpPr txBox="1"/>
          <p:nvPr/>
        </p:nvSpPr>
        <p:spPr>
          <a:xfrm>
            <a:off x="241100" y="510450"/>
            <a:ext cx="5344800" cy="413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t>And we all know how to collect lots and lots of MAC addresses, as MAC addresses are sent </a:t>
            </a:r>
            <a:r>
              <a:rPr lang="en-GB" sz="1800"/>
              <a:t>unencrypted</a:t>
            </a:r>
            <a:r>
              <a:rPr lang="en-GB" sz="1800"/>
              <a:t>. The reason for this is, MAC addresses are part of the OSI Data Link layer (level 2) and are visible in packets even if encryption such as WEP / WPA2 is used.</a:t>
            </a:r>
            <a:endParaRPr sz="1800"/>
          </a:p>
          <a:p>
            <a:pPr indent="0" lvl="0" marL="0" rtl="0" algn="l">
              <a:lnSpc>
                <a:spcPct val="115000"/>
              </a:lnSpc>
              <a:spcBef>
                <a:spcPts val="1600"/>
              </a:spcBef>
              <a:spcAft>
                <a:spcPts val="0"/>
              </a:spcAft>
              <a:buNone/>
            </a:pPr>
            <a:r>
              <a:rPr lang="en-GB" sz="1800"/>
              <a:t>Commands:</a:t>
            </a:r>
            <a:endParaRPr sz="1800"/>
          </a:p>
          <a:p>
            <a:pPr indent="0" lvl="0" marL="0" rtl="0" algn="l">
              <a:lnSpc>
                <a:spcPct val="166666"/>
              </a:lnSpc>
              <a:spcBef>
                <a:spcPts val="1600"/>
              </a:spcBef>
              <a:spcAft>
                <a:spcPts val="0"/>
              </a:spcAft>
              <a:buNone/>
            </a:pPr>
            <a:r>
              <a:rPr lang="en-GB">
                <a:solidFill>
                  <a:srgbClr val="24292E"/>
                </a:solidFill>
                <a:highlight>
                  <a:srgbClr val="FFFFFF"/>
                </a:highlight>
                <a:latin typeface="Courier New"/>
                <a:ea typeface="Courier New"/>
                <a:cs typeface="Courier New"/>
                <a:sym typeface="Courier New"/>
              </a:rPr>
              <a:t>wlan=</a:t>
            </a:r>
            <a:r>
              <a:rPr lang="en-GB">
                <a:solidFill>
                  <a:srgbClr val="032F62"/>
                </a:solidFill>
                <a:highlight>
                  <a:srgbClr val="FFFFFF"/>
                </a:highlight>
                <a:latin typeface="Courier New"/>
                <a:ea typeface="Courier New"/>
                <a:cs typeface="Courier New"/>
                <a:sym typeface="Courier New"/>
              </a:rPr>
              <a:t>`iw dev </a:t>
            </a:r>
            <a:r>
              <a:rPr lang="en-GB">
                <a:solidFill>
                  <a:srgbClr val="D73A49"/>
                </a:solidFill>
                <a:highlight>
                  <a:srgbClr val="FFFFFF"/>
                </a:highlight>
                <a:latin typeface="Courier New"/>
                <a:ea typeface="Courier New"/>
                <a:cs typeface="Courier New"/>
                <a:sym typeface="Courier New"/>
              </a:rPr>
              <a:t>|</a:t>
            </a:r>
            <a:r>
              <a:rPr lang="en-GB">
                <a:solidFill>
                  <a:srgbClr val="032F62"/>
                </a:solidFill>
                <a:highlight>
                  <a:srgbClr val="FFFFFF"/>
                </a:highlight>
                <a:latin typeface="Courier New"/>
                <a:ea typeface="Courier New"/>
                <a:cs typeface="Courier New"/>
                <a:sym typeface="Courier New"/>
              </a:rPr>
              <a:t> awk '$1=="Interface"{print $2}'`</a:t>
            </a:r>
            <a:endParaRPr>
              <a:solidFill>
                <a:srgbClr val="032F62"/>
              </a:solidFill>
              <a:highlight>
                <a:srgbClr val="FFFFFF"/>
              </a:highlight>
              <a:latin typeface="Courier New"/>
              <a:ea typeface="Courier New"/>
              <a:cs typeface="Courier New"/>
              <a:sym typeface="Courier New"/>
            </a:endParaRPr>
          </a:p>
          <a:p>
            <a:pPr indent="0" lvl="0" marL="0" rtl="0" algn="l">
              <a:lnSpc>
                <a:spcPct val="166666"/>
              </a:lnSpc>
              <a:spcBef>
                <a:spcPts val="0"/>
              </a:spcBef>
              <a:spcAft>
                <a:spcPts val="0"/>
              </a:spcAft>
              <a:buNone/>
            </a:pPr>
            <a:r>
              <a:rPr lang="en-GB">
                <a:solidFill>
                  <a:srgbClr val="24292E"/>
                </a:solidFill>
                <a:highlight>
                  <a:srgbClr val="FFFFFF"/>
                </a:highlight>
                <a:latin typeface="Courier New"/>
                <a:ea typeface="Courier New"/>
                <a:cs typeface="Courier New"/>
                <a:sym typeface="Courier New"/>
              </a:rPr>
              <a:t>tshark -a duration:100 -i $wlan -T fields -e eth.src </a:t>
            </a:r>
            <a:r>
              <a:rPr lang="en-GB">
                <a:solidFill>
                  <a:srgbClr val="D73A49"/>
                </a:solidFill>
                <a:highlight>
                  <a:srgbClr val="FFFFFF"/>
                </a:highlight>
                <a:latin typeface="Courier New"/>
                <a:ea typeface="Courier New"/>
                <a:cs typeface="Courier New"/>
                <a:sym typeface="Courier New"/>
              </a:rPr>
              <a:t>|</a:t>
            </a:r>
            <a:r>
              <a:rPr lang="en-GB">
                <a:solidFill>
                  <a:srgbClr val="24292E"/>
                </a:solidFill>
                <a:highlight>
                  <a:srgbClr val="FFFFFF"/>
                </a:highlight>
                <a:latin typeface="Courier New"/>
                <a:ea typeface="Courier New"/>
                <a:cs typeface="Courier New"/>
                <a:sym typeface="Courier New"/>
              </a:rPr>
              <a:t> sort </a:t>
            </a:r>
            <a:r>
              <a:rPr lang="en-GB">
                <a:solidFill>
                  <a:srgbClr val="D73A49"/>
                </a:solidFill>
                <a:highlight>
                  <a:srgbClr val="FFFFFF"/>
                </a:highlight>
                <a:latin typeface="Courier New"/>
                <a:ea typeface="Courier New"/>
                <a:cs typeface="Courier New"/>
                <a:sym typeface="Courier New"/>
              </a:rPr>
              <a:t>|</a:t>
            </a:r>
            <a:r>
              <a:rPr lang="en-GB">
                <a:solidFill>
                  <a:srgbClr val="24292E"/>
                </a:solidFill>
                <a:highlight>
                  <a:srgbClr val="FFFFFF"/>
                </a:highlight>
                <a:latin typeface="Courier New"/>
                <a:ea typeface="Courier New"/>
                <a:cs typeface="Courier New"/>
                <a:sym typeface="Courier New"/>
              </a:rPr>
              <a:t> uniq</a:t>
            </a:r>
            <a:endParaRPr>
              <a:solidFill>
                <a:srgbClr val="24292E"/>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1600"/>
              </a:spcAft>
              <a:buNone/>
            </a:pPr>
            <a:r>
              <a:t/>
            </a:r>
            <a:endParaRPr sz="1800"/>
          </a:p>
        </p:txBody>
      </p:sp>
      <p:sp>
        <p:nvSpPr>
          <p:cNvPr id="176" name="Google Shape;176;p25"/>
          <p:cNvSpPr txBox="1"/>
          <p:nvPr>
            <p:ph idx="4294967295" type="title"/>
          </p:nvPr>
        </p:nvSpPr>
        <p:spPr>
          <a:xfrm>
            <a:off x="1175850" y="0"/>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highlight>
                  <a:srgbClr val="666666"/>
                </a:highlight>
              </a:rPr>
              <a:t>$ whoami, cont.</a:t>
            </a:r>
            <a:endParaRPr b="1">
              <a:solidFill>
                <a:srgbClr val="FFFFFF"/>
              </a:solidFill>
              <a:highlight>
                <a:srgbClr val="666666"/>
              </a:highlight>
            </a:endParaRPr>
          </a:p>
        </p:txBody>
      </p:sp>
      <p:pic>
        <p:nvPicPr>
          <p:cNvPr id="177" name="Google Shape;177;p25"/>
          <p:cNvPicPr preferRelativeResize="0"/>
          <p:nvPr/>
        </p:nvPicPr>
        <p:blipFill>
          <a:blip r:embed="rId4">
            <a:alphaModFix/>
          </a:blip>
          <a:stretch>
            <a:fillRect/>
          </a:stretch>
        </p:blipFill>
        <p:spPr>
          <a:xfrm>
            <a:off x="5585825" y="593550"/>
            <a:ext cx="3366699" cy="4130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26"/>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183" name="Google Shape;183;p26"/>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184" name="Google Shape;184;p26"/>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14</a:t>
            </a:r>
            <a:endParaRPr sz="1500">
              <a:solidFill>
                <a:srgbClr val="666666"/>
              </a:solidFill>
              <a:latin typeface="Roboto Medium"/>
              <a:ea typeface="Roboto Medium"/>
              <a:cs typeface="Roboto Medium"/>
              <a:sym typeface="Roboto Medium"/>
            </a:endParaRPr>
          </a:p>
        </p:txBody>
      </p:sp>
      <p:sp>
        <p:nvSpPr>
          <p:cNvPr id="185" name="Google Shape;185;p26"/>
          <p:cNvSpPr txBox="1"/>
          <p:nvPr/>
        </p:nvSpPr>
        <p:spPr>
          <a:xfrm>
            <a:off x="532425" y="510450"/>
            <a:ext cx="7435800" cy="413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000"/>
              <a:t>The following “greet message” pretty much covers as our Addendum</a:t>
            </a:r>
            <a:endParaRPr sz="2000"/>
          </a:p>
          <a:p>
            <a:pPr indent="0" lvl="0" marL="0" rtl="0" algn="l">
              <a:lnSpc>
                <a:spcPct val="115000"/>
              </a:lnSpc>
              <a:spcBef>
                <a:spcPts val="1600"/>
              </a:spcBef>
              <a:spcAft>
                <a:spcPts val="0"/>
              </a:spcAft>
              <a:buNone/>
            </a:pPr>
            <a:r>
              <a:rPr lang="en-GB" sz="2000"/>
              <a:t>Dear Guest,</a:t>
            </a:r>
            <a:endParaRPr sz="2000"/>
          </a:p>
          <a:p>
            <a:pPr indent="0" lvl="0" marL="0" rtl="0" algn="l">
              <a:lnSpc>
                <a:spcPct val="115000"/>
              </a:lnSpc>
              <a:spcBef>
                <a:spcPts val="1600"/>
              </a:spcBef>
              <a:spcAft>
                <a:spcPts val="1600"/>
              </a:spcAft>
              <a:buNone/>
            </a:pPr>
            <a:r>
              <a:rPr lang="en-GB" sz="2000"/>
              <a:t>Welcome to Taj Connect, an online facility which allows you to navigate through our </a:t>
            </a:r>
            <a:r>
              <a:rPr i="1" lang="en-GB" sz="2000" u="sng"/>
              <a:t>innumerable hotel services</a:t>
            </a:r>
            <a:r>
              <a:rPr lang="en-GB" sz="2000"/>
              <a:t>. For your convenience, you can connect to our wireless network from anywhere in this hotel, and access the internet on multiple devices by selecting the respective plan on the given device.</a:t>
            </a:r>
            <a:endParaRPr sz="2000"/>
          </a:p>
        </p:txBody>
      </p:sp>
      <p:sp>
        <p:nvSpPr>
          <p:cNvPr id="186" name="Google Shape;186;p26"/>
          <p:cNvSpPr txBox="1"/>
          <p:nvPr>
            <p:ph idx="4294967295" type="title"/>
          </p:nvPr>
        </p:nvSpPr>
        <p:spPr>
          <a:xfrm>
            <a:off x="1175850" y="0"/>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highlight>
                  <a:srgbClr val="666666"/>
                </a:highlight>
              </a:rPr>
              <a:t>$ whoami, cont.</a:t>
            </a:r>
            <a:endParaRPr b="1">
              <a:solidFill>
                <a:srgbClr val="FFFFFF"/>
              </a:solidFill>
              <a:highlight>
                <a:srgbClr val="666666"/>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pic>
        <p:nvPicPr>
          <p:cNvPr id="191" name="Google Shape;191;p27"/>
          <p:cNvPicPr preferRelativeResize="0"/>
          <p:nvPr/>
        </p:nvPicPr>
        <p:blipFill>
          <a:blip r:embed="rId4">
            <a:alphaModFix/>
          </a:blip>
          <a:stretch>
            <a:fillRect/>
          </a:stretch>
        </p:blipFill>
        <p:spPr>
          <a:xfrm>
            <a:off x="0" y="0"/>
            <a:ext cx="9144001" cy="51409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sp>
        <p:nvSpPr>
          <p:cNvPr id="196" name="Google Shape;196;p28"/>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197" name="Google Shape;197;p28"/>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198" name="Google Shape;198;p28"/>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16</a:t>
            </a:r>
            <a:endParaRPr sz="1500">
              <a:solidFill>
                <a:srgbClr val="666666"/>
              </a:solidFill>
              <a:latin typeface="Roboto Medium"/>
              <a:ea typeface="Roboto Medium"/>
              <a:cs typeface="Roboto Medium"/>
              <a:sym typeface="Roboto Medium"/>
            </a:endParaRPr>
          </a:p>
        </p:txBody>
      </p:sp>
      <p:sp>
        <p:nvSpPr>
          <p:cNvPr id="199" name="Google Shape;199;p28"/>
          <p:cNvSpPr txBox="1"/>
          <p:nvPr/>
        </p:nvSpPr>
        <p:spPr>
          <a:xfrm>
            <a:off x="882075" y="805275"/>
            <a:ext cx="7572000" cy="2596800"/>
          </a:xfrm>
          <a:prstGeom prst="rect">
            <a:avLst/>
          </a:prstGeom>
          <a:noFill/>
          <a:ln>
            <a:noFill/>
          </a:ln>
        </p:spPr>
        <p:txBody>
          <a:bodyPr anchorCtr="0" anchor="t" bIns="91425" lIns="91425" spcFirstLastPara="1" rIns="91425" wrap="square" tIns="91425">
            <a:noAutofit/>
          </a:bodyPr>
          <a:lstStyle/>
          <a:p>
            <a:pPr indent="-393700" lvl="0" marL="457200" rtl="0" algn="l">
              <a:lnSpc>
                <a:spcPct val="115000"/>
              </a:lnSpc>
              <a:spcBef>
                <a:spcPts val="0"/>
              </a:spcBef>
              <a:spcAft>
                <a:spcPts val="0"/>
              </a:spcAft>
              <a:buClr>
                <a:srgbClr val="000000"/>
              </a:buClr>
              <a:buSzPts val="2600"/>
              <a:buChar char="●"/>
            </a:pPr>
            <a:r>
              <a:rPr lang="en-GB" sz="2600"/>
              <a:t>How famous reconnaissance tools work</a:t>
            </a:r>
            <a:endParaRPr sz="2600"/>
          </a:p>
          <a:p>
            <a:pPr indent="-393700" lvl="0" marL="457200" rtl="0" algn="l">
              <a:lnSpc>
                <a:spcPct val="115000"/>
              </a:lnSpc>
              <a:spcBef>
                <a:spcPts val="0"/>
              </a:spcBef>
              <a:spcAft>
                <a:spcPts val="0"/>
              </a:spcAft>
              <a:buClr>
                <a:srgbClr val="000000"/>
              </a:buClr>
              <a:buSzPts val="2600"/>
              <a:buChar char="●"/>
            </a:pPr>
            <a:r>
              <a:rPr lang="en-GB" sz="2600"/>
              <a:t>Current fingerprinting methods</a:t>
            </a:r>
            <a:endParaRPr sz="2600"/>
          </a:p>
          <a:p>
            <a:pPr indent="-393700" lvl="0" marL="457200" rtl="0" algn="l">
              <a:lnSpc>
                <a:spcPct val="115000"/>
              </a:lnSpc>
              <a:spcBef>
                <a:spcPts val="0"/>
              </a:spcBef>
              <a:spcAft>
                <a:spcPts val="0"/>
              </a:spcAft>
              <a:buClr>
                <a:srgbClr val="000000"/>
              </a:buClr>
              <a:buSzPts val="2600"/>
              <a:buChar char="●"/>
            </a:pPr>
            <a:r>
              <a:rPr lang="en-GB" sz="2600"/>
              <a:t>Bad jokes, obviously</a:t>
            </a:r>
            <a:endParaRPr sz="2600"/>
          </a:p>
          <a:p>
            <a:pPr indent="-393700" lvl="0" marL="457200" rtl="0" algn="l">
              <a:lnSpc>
                <a:spcPct val="115000"/>
              </a:lnSpc>
              <a:spcBef>
                <a:spcPts val="0"/>
              </a:spcBef>
              <a:spcAft>
                <a:spcPts val="0"/>
              </a:spcAft>
              <a:buClr>
                <a:srgbClr val="000000"/>
              </a:buClr>
              <a:buSzPts val="2600"/>
              <a:buChar char="●"/>
            </a:pPr>
            <a:r>
              <a:rPr lang="en-GB" sz="2600"/>
              <a:t>Screwing with script kiddies</a:t>
            </a:r>
            <a:br>
              <a:rPr lang="en-GB" sz="2600"/>
            </a:br>
            <a:r>
              <a:rPr i="1" lang="en-GB" sz="2600"/>
              <a:t>(everyone’s dream, right?)</a:t>
            </a:r>
            <a:endParaRPr sz="2600"/>
          </a:p>
        </p:txBody>
      </p:sp>
      <p:sp>
        <p:nvSpPr>
          <p:cNvPr id="200" name="Google Shape;200;p28"/>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This talk contains</a:t>
            </a:r>
            <a:endParaRPr b="1">
              <a:solidFill>
                <a:srgbClr val="FFFFFF"/>
              </a:solidFill>
            </a:endParaRPr>
          </a:p>
        </p:txBody>
      </p:sp>
      <p:pic>
        <p:nvPicPr>
          <p:cNvPr id="201" name="Google Shape;201;p28"/>
          <p:cNvPicPr preferRelativeResize="0"/>
          <p:nvPr/>
        </p:nvPicPr>
        <p:blipFill>
          <a:blip r:embed="rId4">
            <a:alphaModFix/>
          </a:blip>
          <a:stretch>
            <a:fillRect/>
          </a:stretch>
        </p:blipFill>
        <p:spPr>
          <a:xfrm>
            <a:off x="0" y="3214700"/>
            <a:ext cx="9144000" cy="1516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29"/>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207" name="Google Shape;207;p29"/>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208" name="Google Shape;208;p29"/>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17</a:t>
            </a:r>
            <a:endParaRPr sz="1500">
              <a:solidFill>
                <a:srgbClr val="666666"/>
              </a:solidFill>
              <a:latin typeface="Roboto Medium"/>
              <a:ea typeface="Roboto Medium"/>
              <a:cs typeface="Roboto Medium"/>
              <a:sym typeface="Roboto Medium"/>
            </a:endParaRPr>
          </a:p>
        </p:txBody>
      </p:sp>
      <p:sp>
        <p:nvSpPr>
          <p:cNvPr id="209" name="Google Shape;209;p29"/>
          <p:cNvSpPr txBox="1"/>
          <p:nvPr/>
        </p:nvSpPr>
        <p:spPr>
          <a:xfrm>
            <a:off x="882075" y="805275"/>
            <a:ext cx="7572000" cy="2596800"/>
          </a:xfrm>
          <a:prstGeom prst="rect">
            <a:avLst/>
          </a:prstGeom>
          <a:noFill/>
          <a:ln>
            <a:noFill/>
          </a:ln>
        </p:spPr>
        <p:txBody>
          <a:bodyPr anchorCtr="0" anchor="t" bIns="91425" lIns="91425" spcFirstLastPara="1" rIns="91425" wrap="square" tIns="91425">
            <a:noAutofit/>
          </a:bodyPr>
          <a:lstStyle/>
          <a:p>
            <a:pPr indent="-393700" lvl="0" marL="457200" rtl="0" algn="l">
              <a:lnSpc>
                <a:spcPct val="115000"/>
              </a:lnSpc>
              <a:spcBef>
                <a:spcPts val="0"/>
              </a:spcBef>
              <a:spcAft>
                <a:spcPts val="0"/>
              </a:spcAft>
              <a:buClr>
                <a:srgbClr val="000000"/>
              </a:buClr>
              <a:buSzPts val="2600"/>
              <a:buChar char="●"/>
            </a:pPr>
            <a:r>
              <a:rPr lang="en-GB" sz="2600"/>
              <a:t>How famous reconnaissance tools work</a:t>
            </a:r>
            <a:endParaRPr sz="2600"/>
          </a:p>
          <a:p>
            <a:pPr indent="-393700" lvl="0" marL="457200" rtl="0" algn="l">
              <a:lnSpc>
                <a:spcPct val="115000"/>
              </a:lnSpc>
              <a:spcBef>
                <a:spcPts val="0"/>
              </a:spcBef>
              <a:spcAft>
                <a:spcPts val="0"/>
              </a:spcAft>
              <a:buClr>
                <a:srgbClr val="000000"/>
              </a:buClr>
              <a:buSzPts val="2600"/>
              <a:buChar char="●"/>
            </a:pPr>
            <a:r>
              <a:rPr lang="en-GB" sz="2600"/>
              <a:t>Fingerprinting methods</a:t>
            </a:r>
            <a:endParaRPr sz="2600"/>
          </a:p>
          <a:p>
            <a:pPr indent="-393700" lvl="0" marL="457200" rtl="0" algn="l">
              <a:lnSpc>
                <a:spcPct val="115000"/>
              </a:lnSpc>
              <a:spcBef>
                <a:spcPts val="0"/>
              </a:spcBef>
              <a:spcAft>
                <a:spcPts val="0"/>
              </a:spcAft>
              <a:buClr>
                <a:srgbClr val="000000"/>
              </a:buClr>
              <a:buSzPts val="2600"/>
              <a:buChar char="●"/>
            </a:pPr>
            <a:r>
              <a:rPr lang="en-GB" sz="2600"/>
              <a:t>Bad jokes, obviously</a:t>
            </a:r>
            <a:endParaRPr sz="2600"/>
          </a:p>
          <a:p>
            <a:pPr indent="-393700" lvl="0" marL="457200" rtl="0" algn="l">
              <a:lnSpc>
                <a:spcPct val="115000"/>
              </a:lnSpc>
              <a:spcBef>
                <a:spcPts val="0"/>
              </a:spcBef>
              <a:spcAft>
                <a:spcPts val="0"/>
              </a:spcAft>
              <a:buClr>
                <a:srgbClr val="000000"/>
              </a:buClr>
              <a:buSzPts val="2600"/>
              <a:buChar char="●"/>
            </a:pPr>
            <a:r>
              <a:rPr lang="en-GB" sz="2600"/>
              <a:t>Screwing with script kiddies</a:t>
            </a:r>
            <a:br>
              <a:rPr lang="en-GB" sz="2600"/>
            </a:br>
            <a:r>
              <a:rPr i="1" lang="en-GB" sz="2600"/>
              <a:t>(everyone’s dream, right ?)</a:t>
            </a:r>
            <a:endParaRPr sz="2600"/>
          </a:p>
        </p:txBody>
      </p:sp>
      <p:sp>
        <p:nvSpPr>
          <p:cNvPr id="210" name="Google Shape;210;p29"/>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This talk contains</a:t>
            </a:r>
            <a:endParaRPr b="1">
              <a:solidFill>
                <a:srgbClr val="FFFFFF"/>
              </a:solidFill>
            </a:endParaRPr>
          </a:p>
        </p:txBody>
      </p:sp>
      <p:pic>
        <p:nvPicPr>
          <p:cNvPr id="211" name="Google Shape;211;p29"/>
          <p:cNvPicPr preferRelativeResize="0"/>
          <p:nvPr/>
        </p:nvPicPr>
        <p:blipFill>
          <a:blip r:embed="rId4">
            <a:alphaModFix/>
          </a:blip>
          <a:stretch>
            <a:fillRect/>
          </a:stretch>
        </p:blipFill>
        <p:spPr>
          <a:xfrm>
            <a:off x="0" y="3214700"/>
            <a:ext cx="9144000" cy="1516925"/>
          </a:xfrm>
          <a:prstGeom prst="rect">
            <a:avLst/>
          </a:prstGeom>
          <a:noFill/>
          <a:ln>
            <a:noFill/>
          </a:ln>
        </p:spPr>
      </p:pic>
      <p:sp>
        <p:nvSpPr>
          <p:cNvPr id="212" name="Google Shape;212;p29"/>
          <p:cNvSpPr/>
          <p:nvPr/>
        </p:nvSpPr>
        <p:spPr>
          <a:xfrm>
            <a:off x="940300" y="1225600"/>
            <a:ext cx="6340500" cy="2216700"/>
          </a:xfrm>
          <a:prstGeom prst="doubleWave">
            <a:avLst>
              <a:gd fmla="val 6250"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9"/>
          <p:cNvSpPr txBox="1"/>
          <p:nvPr>
            <p:ph idx="4294967295" type="title"/>
          </p:nvPr>
        </p:nvSpPr>
        <p:spPr>
          <a:xfrm>
            <a:off x="1324450" y="1422188"/>
            <a:ext cx="5572200" cy="107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500">
                <a:solidFill>
                  <a:srgbClr val="FFFFFF"/>
                </a:solidFill>
                <a:latin typeface="Pacifico"/>
                <a:ea typeface="Pacifico"/>
                <a:cs typeface="Pacifico"/>
                <a:sym typeface="Pacifico"/>
              </a:rPr>
              <a:t>Providing</a:t>
            </a:r>
            <a:endParaRPr b="1" sz="3500">
              <a:solidFill>
                <a:srgbClr val="FFFFFF"/>
              </a:solidFill>
              <a:latin typeface="Pacifico"/>
              <a:ea typeface="Pacifico"/>
              <a:cs typeface="Pacifico"/>
              <a:sym typeface="Pacifico"/>
            </a:endParaRPr>
          </a:p>
          <a:p>
            <a:pPr indent="0" lvl="0" marL="0" rtl="0" algn="ctr">
              <a:spcBef>
                <a:spcPts val="0"/>
              </a:spcBef>
              <a:spcAft>
                <a:spcPts val="0"/>
              </a:spcAft>
              <a:buNone/>
            </a:pPr>
            <a:r>
              <a:rPr b="1" lang="en-GB" sz="3500">
                <a:solidFill>
                  <a:srgbClr val="FFFFFF"/>
                </a:solidFill>
                <a:latin typeface="Pacifico"/>
                <a:ea typeface="Pacifico"/>
                <a:cs typeface="Pacifico"/>
                <a:sym typeface="Pacifico"/>
              </a:rPr>
              <a:t>“d</a:t>
            </a:r>
            <a:r>
              <a:rPr b="1" lang="en-GB" sz="3500">
                <a:solidFill>
                  <a:srgbClr val="FFFFFF"/>
                </a:solidFill>
                <a:latin typeface="Pacifico"/>
                <a:ea typeface="Pacifico"/>
                <a:cs typeface="Pacifico"/>
                <a:sym typeface="Pacifico"/>
              </a:rPr>
              <a:t>e</a:t>
            </a:r>
            <a:r>
              <a:rPr b="1" lang="en-GB" sz="3500">
                <a:solidFill>
                  <a:srgbClr val="FFFFFF"/>
                </a:solidFill>
                <a:latin typeface="Pacifico"/>
                <a:ea typeface="Pacifico"/>
                <a:cs typeface="Pacifico"/>
                <a:sym typeface="Pacifico"/>
              </a:rPr>
              <a:t>fensive strategies” </a:t>
            </a:r>
            <a:endParaRPr b="1" sz="3500">
              <a:solidFill>
                <a:srgbClr val="FFFFFF"/>
              </a:solidFill>
              <a:latin typeface="Pacifico"/>
              <a:ea typeface="Pacifico"/>
              <a:cs typeface="Pacifico"/>
              <a:sym typeface="Pacifico"/>
            </a:endParaRPr>
          </a:p>
          <a:p>
            <a:pPr indent="0" lvl="0" marL="0" rtl="0" algn="ctr">
              <a:spcBef>
                <a:spcPts val="0"/>
              </a:spcBef>
              <a:spcAft>
                <a:spcPts val="0"/>
              </a:spcAft>
              <a:buNone/>
            </a:pPr>
            <a:r>
              <a:rPr b="1" lang="en-GB" sz="3500">
                <a:solidFill>
                  <a:srgbClr val="FFFFFF"/>
                </a:solidFill>
                <a:latin typeface="Pacifico"/>
                <a:ea typeface="Pacifico"/>
                <a:cs typeface="Pacifico"/>
                <a:sym typeface="Pacifico"/>
              </a:rPr>
              <a:t>t</a:t>
            </a:r>
            <a:r>
              <a:rPr b="1" lang="en-GB" sz="3500">
                <a:solidFill>
                  <a:srgbClr val="FFFFFF"/>
                </a:solidFill>
                <a:latin typeface="Pacifico"/>
                <a:ea typeface="Pacifico"/>
                <a:cs typeface="Pacifico"/>
                <a:sym typeface="Pacifico"/>
              </a:rPr>
              <a:t>o companies</a:t>
            </a:r>
            <a:endParaRPr b="1" sz="3500">
              <a:solidFill>
                <a:srgbClr val="FFFFFF"/>
              </a:solidFill>
              <a:latin typeface="Pacifico"/>
              <a:ea typeface="Pacifico"/>
              <a:cs typeface="Pacifico"/>
              <a:sym typeface="Pacific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7" name="Shape 217"/>
        <p:cNvGrpSpPr/>
        <p:nvPr/>
      </p:nvGrpSpPr>
      <p:grpSpPr>
        <a:xfrm>
          <a:off x="0" y="0"/>
          <a:ext cx="0" cy="0"/>
          <a:chOff x="0" y="0"/>
          <a:chExt cx="0" cy="0"/>
        </a:xfrm>
      </p:grpSpPr>
      <p:sp>
        <p:nvSpPr>
          <p:cNvPr id="218" name="Google Shape;218;p30"/>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219" name="Google Shape;219;p30"/>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220" name="Google Shape;220;p30"/>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18</a:t>
            </a:r>
            <a:endParaRPr sz="1500">
              <a:solidFill>
                <a:srgbClr val="666666"/>
              </a:solidFill>
              <a:latin typeface="Roboto Medium"/>
              <a:ea typeface="Roboto Medium"/>
              <a:cs typeface="Roboto Medium"/>
              <a:sym typeface="Roboto Medium"/>
            </a:endParaRPr>
          </a:p>
        </p:txBody>
      </p:sp>
      <p:sp>
        <p:nvSpPr>
          <p:cNvPr id="221" name="Google Shape;221;p30"/>
          <p:cNvSpPr txBox="1"/>
          <p:nvPr/>
        </p:nvSpPr>
        <p:spPr>
          <a:xfrm>
            <a:off x="882075" y="805275"/>
            <a:ext cx="7572000" cy="259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t>This research presented herein was conducted and completed as an independent researcher, none of the research presented herein was conducted under the auspices of my current organisation.</a:t>
            </a:r>
            <a:endParaRPr sz="1800"/>
          </a:p>
          <a:p>
            <a:pPr indent="0" lvl="0" marL="0" rtl="0" algn="l">
              <a:lnSpc>
                <a:spcPct val="115000"/>
              </a:lnSpc>
              <a:spcBef>
                <a:spcPts val="1600"/>
              </a:spcBef>
              <a:spcAft>
                <a:spcPts val="1600"/>
              </a:spcAft>
              <a:buNone/>
            </a:pPr>
            <a:r>
              <a:rPr lang="en-GB" sz="1800"/>
              <a:t>The views, information and opinions expressed in this presentation and it's </a:t>
            </a:r>
            <a:r>
              <a:rPr lang="en-GB" sz="1800"/>
              <a:t>associated</a:t>
            </a:r>
            <a:r>
              <a:rPr lang="en-GB" sz="1800"/>
              <a:t> research paper are mine only and do not reflect the views, information or opinions of my current organisation.</a:t>
            </a:r>
            <a:endParaRPr sz="1800"/>
          </a:p>
        </p:txBody>
      </p:sp>
      <p:sp>
        <p:nvSpPr>
          <p:cNvPr id="222" name="Google Shape;222;p30"/>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DISCLAIMER</a:t>
            </a:r>
            <a:endParaRPr b="1">
              <a:solidFill>
                <a:srgbClr val="FFFFFF"/>
              </a:solidFill>
            </a:endParaRPr>
          </a:p>
        </p:txBody>
      </p:sp>
      <p:pic>
        <p:nvPicPr>
          <p:cNvPr id="223" name="Google Shape;223;p30"/>
          <p:cNvPicPr preferRelativeResize="0"/>
          <p:nvPr/>
        </p:nvPicPr>
        <p:blipFill>
          <a:blip r:embed="rId4">
            <a:alphaModFix/>
          </a:blip>
          <a:stretch>
            <a:fillRect/>
          </a:stretch>
        </p:blipFill>
        <p:spPr>
          <a:xfrm>
            <a:off x="0" y="3214700"/>
            <a:ext cx="9144000" cy="1516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7" name="Shape 227"/>
        <p:cNvGrpSpPr/>
        <p:nvPr/>
      </p:nvGrpSpPr>
      <p:grpSpPr>
        <a:xfrm>
          <a:off x="0" y="0"/>
          <a:ext cx="0" cy="0"/>
          <a:chOff x="0" y="0"/>
          <a:chExt cx="0" cy="0"/>
        </a:xfrm>
      </p:grpSpPr>
      <p:sp>
        <p:nvSpPr>
          <p:cNvPr id="228" name="Google Shape;228;p31"/>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229" name="Google Shape;229;p31"/>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230" name="Google Shape;230;p31"/>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19</a:t>
            </a:r>
            <a:endParaRPr sz="1500">
              <a:solidFill>
                <a:srgbClr val="666666"/>
              </a:solidFill>
              <a:latin typeface="Roboto Medium"/>
              <a:ea typeface="Roboto Medium"/>
              <a:cs typeface="Roboto Medium"/>
              <a:sym typeface="Roboto Medium"/>
            </a:endParaRPr>
          </a:p>
        </p:txBody>
      </p:sp>
      <p:sp>
        <p:nvSpPr>
          <p:cNvPr id="231" name="Google Shape;231;p31"/>
          <p:cNvSpPr txBox="1"/>
          <p:nvPr/>
        </p:nvSpPr>
        <p:spPr>
          <a:xfrm>
            <a:off x="882075" y="805275"/>
            <a:ext cx="7572000" cy="30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There are several different vendors and versions of web servers on the market today. </a:t>
            </a:r>
            <a:endParaRPr sz="2600"/>
          </a:p>
          <a:p>
            <a:pPr indent="0" lvl="0" marL="0" rtl="0" algn="l">
              <a:lnSpc>
                <a:spcPct val="115000"/>
              </a:lnSpc>
              <a:spcBef>
                <a:spcPts val="1600"/>
              </a:spcBef>
              <a:spcAft>
                <a:spcPts val="1600"/>
              </a:spcAft>
              <a:buNone/>
            </a:pPr>
            <a:r>
              <a:rPr lang="en-GB" sz="2600"/>
              <a:t>Knowing the version and type of a running web server allows testers to determine known vulnerabilities and the appropriate exploits to use during testing.</a:t>
            </a:r>
            <a:endParaRPr sz="2600"/>
          </a:p>
        </p:txBody>
      </p:sp>
      <p:sp>
        <p:nvSpPr>
          <p:cNvPr id="232" name="Google Shape;232;p31"/>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So, what’s going on?</a:t>
            </a:r>
            <a:endParaRPr b="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4"/>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66" name="Google Shape;66;p14"/>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67" name="Google Shape;67;p14"/>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2</a:t>
            </a:r>
            <a:endParaRPr sz="1500">
              <a:solidFill>
                <a:srgbClr val="666666"/>
              </a:solidFill>
              <a:latin typeface="Roboto Medium"/>
              <a:ea typeface="Roboto Medium"/>
              <a:cs typeface="Roboto Medium"/>
              <a:sym typeface="Roboto Medium"/>
            </a:endParaRPr>
          </a:p>
        </p:txBody>
      </p:sp>
      <p:sp>
        <p:nvSpPr>
          <p:cNvPr id="68" name="Google Shape;68;p14"/>
          <p:cNvSpPr txBox="1"/>
          <p:nvPr/>
        </p:nvSpPr>
        <p:spPr>
          <a:xfrm>
            <a:off x="1175850" y="510450"/>
            <a:ext cx="6792300" cy="300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GB" sz="1800"/>
              <a:t>Undergraduate student at --REDACTED-- University</a:t>
            </a:r>
            <a:endParaRPr sz="1800"/>
          </a:p>
          <a:p>
            <a:pPr indent="-342900" lvl="0" marL="457200" rtl="0" algn="l">
              <a:lnSpc>
                <a:spcPct val="115000"/>
              </a:lnSpc>
              <a:spcBef>
                <a:spcPts val="0"/>
              </a:spcBef>
              <a:spcAft>
                <a:spcPts val="0"/>
              </a:spcAft>
              <a:buClr>
                <a:srgbClr val="000000"/>
              </a:buClr>
              <a:buSzPts val="1800"/>
              <a:buChar char="●"/>
            </a:pPr>
            <a:r>
              <a:rPr lang="en-GB" sz="1800"/>
              <a:t>Google Code In Contribution Winner, GSoC ‘19 Intern OWASP Foundation, Open source enthusiast</a:t>
            </a:r>
            <a:endParaRPr sz="1800"/>
          </a:p>
          <a:p>
            <a:pPr indent="-342900" lvl="0" marL="457200" rtl="0" algn="l">
              <a:lnSpc>
                <a:spcPct val="115000"/>
              </a:lnSpc>
              <a:spcBef>
                <a:spcPts val="0"/>
              </a:spcBef>
              <a:spcAft>
                <a:spcPts val="0"/>
              </a:spcAft>
              <a:buClr>
                <a:srgbClr val="000000"/>
              </a:buClr>
              <a:buSzPts val="1800"/>
              <a:buChar char="●"/>
            </a:pPr>
            <a:r>
              <a:rPr lang="en-GB" sz="1800"/>
              <a:t>Independent security researcher, have given </a:t>
            </a:r>
            <a:r>
              <a:rPr lang="en-GB" sz="1800"/>
              <a:t>chronic </a:t>
            </a:r>
            <a:r>
              <a:rPr lang="en-GB" sz="1800"/>
              <a:t>nightmares to </a:t>
            </a:r>
            <a:r>
              <a:rPr lang="en-GB" sz="1800"/>
              <a:t>Canon (CVE-2019-14339), </a:t>
            </a:r>
            <a:r>
              <a:rPr lang="en-GB" sz="1800"/>
              <a:t>Motorola, IIT-B, IIT-M, Cornell, United Nations, Mozilla Firefox (Android &amp; iOS), Opera Mini (Android), NodeJS modules, Samsung, LG Electronics, Dutch &amp; Indian  Govt.</a:t>
            </a:r>
            <a:endParaRPr sz="1800"/>
          </a:p>
          <a:p>
            <a:pPr indent="-342900" lvl="0" marL="457200" rtl="0" algn="l">
              <a:lnSpc>
                <a:spcPct val="115000"/>
              </a:lnSpc>
              <a:spcBef>
                <a:spcPts val="0"/>
              </a:spcBef>
              <a:spcAft>
                <a:spcPts val="0"/>
              </a:spcAft>
              <a:buClr>
                <a:srgbClr val="000000"/>
              </a:buClr>
              <a:buSzPts val="1800"/>
              <a:buChar char="●"/>
            </a:pPr>
            <a:r>
              <a:rPr lang="en-GB" sz="1800">
                <a:highlight>
                  <a:schemeClr val="dk1"/>
                </a:highlight>
              </a:rPr>
              <a:t>cat &gt; bio.info</a:t>
            </a:r>
            <a:endParaRPr sz="1800">
              <a:highlight>
                <a:schemeClr val="dk1"/>
              </a:highlight>
            </a:endParaRPr>
          </a:p>
          <a:p>
            <a:pPr indent="0" lvl="0" marL="457200" rtl="0" algn="l">
              <a:lnSpc>
                <a:spcPct val="115000"/>
              </a:lnSpc>
              <a:spcBef>
                <a:spcPts val="1600"/>
              </a:spcBef>
              <a:spcAft>
                <a:spcPts val="0"/>
              </a:spcAft>
              <a:buNone/>
            </a:pPr>
            <a:r>
              <a:rPr i="1" lang="en-GB" sz="1800"/>
              <a:t>                 </a:t>
            </a:r>
            <a:r>
              <a:rPr i="1" lang="en-GB" sz="1800"/>
              <a:t>… more uninteresting information goes here</a:t>
            </a:r>
            <a:endParaRPr i="1" sz="1800"/>
          </a:p>
          <a:p>
            <a:pPr indent="0" lvl="0" marL="457200" rtl="0" algn="l">
              <a:lnSpc>
                <a:spcPct val="115000"/>
              </a:lnSpc>
              <a:spcBef>
                <a:spcPts val="1600"/>
              </a:spcBef>
              <a:spcAft>
                <a:spcPts val="1600"/>
              </a:spcAft>
              <a:buNone/>
            </a:pPr>
            <a:r>
              <a:rPr lang="en-GB" sz="1800">
                <a:highlight>
                  <a:schemeClr val="dk1"/>
                </a:highlight>
              </a:rPr>
              <a:t>CTRL + Z</a:t>
            </a:r>
            <a:br>
              <a:rPr lang="en-GB" sz="1800">
                <a:highlight>
                  <a:schemeClr val="dk1"/>
                </a:highlight>
              </a:rPr>
            </a:br>
            <a:r>
              <a:rPr lang="en-GB" sz="1800">
                <a:highlight>
                  <a:srgbClr val="FFFFFF"/>
                </a:highlight>
              </a:rPr>
              <a:t>                [</a:t>
            </a:r>
            <a:r>
              <a:rPr lang="en-GB" sz="1800">
                <a:highlight>
                  <a:schemeClr val="dk1"/>
                </a:highlight>
              </a:rPr>
              <a:t>1]+  Stopped                 cat &gt; bio.info</a:t>
            </a:r>
            <a:endParaRPr sz="1800"/>
          </a:p>
        </p:txBody>
      </p:sp>
      <p:sp>
        <p:nvSpPr>
          <p:cNvPr id="69" name="Google Shape;69;p14"/>
          <p:cNvSpPr txBox="1"/>
          <p:nvPr>
            <p:ph idx="4294967295" type="title"/>
          </p:nvPr>
        </p:nvSpPr>
        <p:spPr>
          <a:xfrm>
            <a:off x="1175850" y="0"/>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highlight>
                  <a:srgbClr val="666666"/>
                </a:highlight>
              </a:rPr>
              <a:t>$ whoami</a:t>
            </a:r>
            <a:endParaRPr b="1">
              <a:solidFill>
                <a:srgbClr val="FFFFFF"/>
              </a:solidFill>
              <a:highlight>
                <a:srgbClr val="666666"/>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6" name="Shape 236"/>
        <p:cNvGrpSpPr/>
        <p:nvPr/>
      </p:nvGrpSpPr>
      <p:grpSpPr>
        <a:xfrm>
          <a:off x="0" y="0"/>
          <a:ext cx="0" cy="0"/>
          <a:chOff x="0" y="0"/>
          <a:chExt cx="0" cy="0"/>
        </a:xfrm>
      </p:grpSpPr>
      <p:sp>
        <p:nvSpPr>
          <p:cNvPr id="237" name="Google Shape;237;p32"/>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238" name="Google Shape;238;p32"/>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239" name="Google Shape;239;p32"/>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20</a:t>
            </a:r>
            <a:endParaRPr sz="1500">
              <a:solidFill>
                <a:srgbClr val="666666"/>
              </a:solidFill>
              <a:latin typeface="Roboto Medium"/>
              <a:ea typeface="Roboto Medium"/>
              <a:cs typeface="Roboto Medium"/>
              <a:sym typeface="Roboto Medium"/>
            </a:endParaRPr>
          </a:p>
        </p:txBody>
      </p:sp>
      <p:sp>
        <p:nvSpPr>
          <p:cNvPr id="240" name="Google Shape;240;p32"/>
          <p:cNvSpPr txBox="1"/>
          <p:nvPr/>
        </p:nvSpPr>
        <p:spPr>
          <a:xfrm>
            <a:off x="882075" y="805275"/>
            <a:ext cx="7572000" cy="30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600"/>
              <a:t>That very process is called web application fingerprinting, identifying the type/version of the web server/application.</a:t>
            </a:r>
            <a:endParaRPr sz="2600"/>
          </a:p>
        </p:txBody>
      </p:sp>
      <p:sp>
        <p:nvSpPr>
          <p:cNvPr id="241" name="Google Shape;241;p32"/>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Okay, but, what is server fingerprinting?</a:t>
            </a:r>
            <a:endParaRPr b="1">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sp>
        <p:nvSpPr>
          <p:cNvPr id="246" name="Google Shape;246;p33"/>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247" name="Google Shape;247;p33"/>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248" name="Google Shape;248;p33"/>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21</a:t>
            </a:r>
            <a:endParaRPr sz="1500">
              <a:solidFill>
                <a:srgbClr val="666666"/>
              </a:solidFill>
              <a:latin typeface="Roboto Medium"/>
              <a:ea typeface="Roboto Medium"/>
              <a:cs typeface="Roboto Medium"/>
              <a:sym typeface="Roboto Medium"/>
            </a:endParaRPr>
          </a:p>
        </p:txBody>
      </p:sp>
      <p:sp>
        <p:nvSpPr>
          <p:cNvPr id="249" name="Google Shape;249;p33"/>
          <p:cNvSpPr txBox="1"/>
          <p:nvPr/>
        </p:nvSpPr>
        <p:spPr>
          <a:xfrm>
            <a:off x="882075" y="805275"/>
            <a:ext cx="7572000" cy="363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600"/>
              <a:t>By knowing how each type of web server responds to specific payload (i.e. request) and keeping this information in a fingerprint database, a tester can send these payloads to the web server, analyze the response, and compare it to the database of known signatures revealing useful information. (i.e. tech-stack/server/app/OS)</a:t>
            </a:r>
            <a:endParaRPr sz="2600"/>
          </a:p>
        </p:txBody>
      </p:sp>
      <p:sp>
        <p:nvSpPr>
          <p:cNvPr id="250" name="Google Shape;250;p33"/>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More on “how”</a:t>
            </a:r>
            <a:endParaRPr b="1">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4" name="Shape 254"/>
        <p:cNvGrpSpPr/>
        <p:nvPr/>
      </p:nvGrpSpPr>
      <p:grpSpPr>
        <a:xfrm>
          <a:off x="0" y="0"/>
          <a:ext cx="0" cy="0"/>
          <a:chOff x="0" y="0"/>
          <a:chExt cx="0" cy="0"/>
        </a:xfrm>
      </p:grpSpPr>
      <p:sp>
        <p:nvSpPr>
          <p:cNvPr id="255" name="Google Shape;255;p34"/>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256" name="Google Shape;256;p34"/>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257" name="Google Shape;257;p34"/>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22</a:t>
            </a:r>
            <a:endParaRPr sz="1500">
              <a:solidFill>
                <a:srgbClr val="666666"/>
              </a:solidFill>
              <a:latin typeface="Roboto Medium"/>
              <a:ea typeface="Roboto Medium"/>
              <a:cs typeface="Roboto Medium"/>
              <a:sym typeface="Roboto Medium"/>
            </a:endParaRPr>
          </a:p>
        </p:txBody>
      </p:sp>
      <p:sp>
        <p:nvSpPr>
          <p:cNvPr id="258" name="Google Shape;258;p34"/>
          <p:cNvSpPr txBox="1"/>
          <p:nvPr/>
        </p:nvSpPr>
        <p:spPr>
          <a:xfrm>
            <a:off x="882075" y="805275"/>
            <a:ext cx="7572000" cy="30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Many types of fingerprinting methods.</a:t>
            </a:r>
            <a:endParaRPr sz="2600"/>
          </a:p>
          <a:p>
            <a:pPr indent="-393700" lvl="0" marL="457200" rtl="0" algn="l">
              <a:lnSpc>
                <a:spcPct val="115000"/>
              </a:lnSpc>
              <a:spcBef>
                <a:spcPts val="1600"/>
              </a:spcBef>
              <a:spcAft>
                <a:spcPts val="0"/>
              </a:spcAft>
              <a:buSzPts val="2600"/>
              <a:buChar char="❏"/>
            </a:pPr>
            <a:r>
              <a:rPr lang="en-GB" sz="2600"/>
              <a:t>Operating system or say, TCP/IP stack (Nmap)</a:t>
            </a:r>
            <a:endParaRPr sz="2600"/>
          </a:p>
          <a:p>
            <a:pPr indent="-393700" lvl="0" marL="457200" rtl="0" algn="l">
              <a:lnSpc>
                <a:spcPct val="115000"/>
              </a:lnSpc>
              <a:spcBef>
                <a:spcPts val="0"/>
              </a:spcBef>
              <a:spcAft>
                <a:spcPts val="0"/>
              </a:spcAft>
              <a:buSzPts val="2600"/>
              <a:buChar char="❏"/>
            </a:pPr>
            <a:r>
              <a:rPr lang="en-GB" sz="2600"/>
              <a:t>Web-stack (Wappalyzer, BuiltWith, etc.)</a:t>
            </a:r>
            <a:endParaRPr sz="2600"/>
          </a:p>
          <a:p>
            <a:pPr indent="-393700" lvl="0" marL="457200" rtl="0" algn="l">
              <a:lnSpc>
                <a:spcPct val="115000"/>
              </a:lnSpc>
              <a:spcBef>
                <a:spcPts val="0"/>
              </a:spcBef>
              <a:spcAft>
                <a:spcPts val="0"/>
              </a:spcAft>
              <a:buSzPts val="2600"/>
              <a:buChar char="❏"/>
            </a:pPr>
            <a:r>
              <a:rPr lang="en-GB" sz="2600"/>
              <a:t>Protocol based</a:t>
            </a:r>
            <a:endParaRPr sz="2600"/>
          </a:p>
          <a:p>
            <a:pPr indent="-393700" lvl="2" marL="1371600" rtl="0" algn="l">
              <a:lnSpc>
                <a:spcPct val="115000"/>
              </a:lnSpc>
              <a:spcBef>
                <a:spcPts val="0"/>
              </a:spcBef>
              <a:spcAft>
                <a:spcPts val="0"/>
              </a:spcAft>
              <a:buSzPts val="2600"/>
              <a:buChar char="❏"/>
            </a:pPr>
            <a:r>
              <a:rPr lang="en-GB" sz="2600"/>
              <a:t>e.g. HTTP protocol </a:t>
            </a:r>
            <a:r>
              <a:rPr lang="en-GB" sz="2600"/>
              <a:t>behaviour (best*)</a:t>
            </a:r>
            <a:endParaRPr sz="2600"/>
          </a:p>
          <a:p>
            <a:pPr indent="-393700" lvl="2" marL="1371600" rtl="0" algn="l">
              <a:lnSpc>
                <a:spcPct val="115000"/>
              </a:lnSpc>
              <a:spcBef>
                <a:spcPts val="0"/>
              </a:spcBef>
              <a:spcAft>
                <a:spcPts val="0"/>
              </a:spcAft>
              <a:buSzPts val="2600"/>
              <a:buChar char="❏"/>
            </a:pPr>
            <a:r>
              <a:rPr lang="en-GB" sz="2600"/>
              <a:t>e.g. HTTP response header</a:t>
            </a:r>
            <a:endParaRPr sz="2600"/>
          </a:p>
          <a:p>
            <a:pPr indent="-393700" lvl="0" marL="457200" rtl="0" algn="l">
              <a:lnSpc>
                <a:spcPct val="115000"/>
              </a:lnSpc>
              <a:spcBef>
                <a:spcPts val="0"/>
              </a:spcBef>
              <a:spcAft>
                <a:spcPts val="0"/>
              </a:spcAft>
              <a:buSzPts val="2600"/>
              <a:buChar char="❏"/>
            </a:pPr>
            <a:r>
              <a:rPr lang="en-GB" sz="2600"/>
              <a:t>--INSERT--</a:t>
            </a:r>
            <a:endParaRPr sz="2600"/>
          </a:p>
        </p:txBody>
      </p:sp>
      <p:sp>
        <p:nvSpPr>
          <p:cNvPr id="259" name="Google Shape;259;p34"/>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Let’s not confuse</a:t>
            </a:r>
            <a:endParaRPr b="1">
              <a:solidFill>
                <a:srgbClr val="FFFFFF"/>
              </a:solidFill>
            </a:endParaRPr>
          </a:p>
        </p:txBody>
      </p:sp>
      <p:sp>
        <p:nvSpPr>
          <p:cNvPr id="260" name="Google Shape;260;p34"/>
          <p:cNvSpPr txBox="1"/>
          <p:nvPr/>
        </p:nvSpPr>
        <p:spPr>
          <a:xfrm>
            <a:off x="4572000" y="4315950"/>
            <a:ext cx="7140300" cy="63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200"/>
              <a:t>*</a:t>
            </a:r>
            <a:r>
              <a:rPr lang="en-GB" sz="1200"/>
              <a:t>with statistical analysis, combined with fuzzy logic techniques</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4" name="Shape 264"/>
        <p:cNvGrpSpPr/>
        <p:nvPr/>
      </p:nvGrpSpPr>
      <p:grpSpPr>
        <a:xfrm>
          <a:off x="0" y="0"/>
          <a:ext cx="0" cy="0"/>
          <a:chOff x="0" y="0"/>
          <a:chExt cx="0" cy="0"/>
        </a:xfrm>
      </p:grpSpPr>
      <p:sp>
        <p:nvSpPr>
          <p:cNvPr id="265" name="Google Shape;265;p35"/>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266" name="Google Shape;266;p35"/>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267" name="Google Shape;267;p35"/>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23</a:t>
            </a:r>
            <a:endParaRPr sz="1500">
              <a:solidFill>
                <a:srgbClr val="666666"/>
              </a:solidFill>
              <a:latin typeface="Roboto Medium"/>
              <a:ea typeface="Roboto Medium"/>
              <a:cs typeface="Roboto Medium"/>
              <a:sym typeface="Roboto Medium"/>
            </a:endParaRPr>
          </a:p>
        </p:txBody>
      </p:sp>
      <p:sp>
        <p:nvSpPr>
          <p:cNvPr id="268" name="Google Shape;268;p35"/>
          <p:cNvSpPr txBox="1"/>
          <p:nvPr/>
        </p:nvSpPr>
        <p:spPr>
          <a:xfrm>
            <a:off x="882075" y="805275"/>
            <a:ext cx="7572000" cy="30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Collection of configuration attributes from a remote device during standard layer 4 network communications. The combination of parameters </a:t>
            </a:r>
            <a:r>
              <a:rPr lang="en-GB" sz="2600"/>
              <a:t>may then be used </a:t>
            </a:r>
            <a:r>
              <a:rPr lang="en-GB" sz="2600"/>
              <a:t>to infer the remote machine's operating system</a:t>
            </a:r>
            <a:r>
              <a:rPr lang="en-GB" sz="2600"/>
              <a:t>. </a:t>
            </a:r>
            <a:r>
              <a:rPr lang="en-GB" sz="2600"/>
              <a:t>Two types of methods are used,</a:t>
            </a:r>
            <a:endParaRPr sz="2600"/>
          </a:p>
          <a:p>
            <a:pPr indent="-393700" lvl="0" marL="457200" rtl="0" algn="l">
              <a:lnSpc>
                <a:spcPct val="115000"/>
              </a:lnSpc>
              <a:spcBef>
                <a:spcPts val="1600"/>
              </a:spcBef>
              <a:spcAft>
                <a:spcPts val="0"/>
              </a:spcAft>
              <a:buSzPts val="2600"/>
              <a:buAutoNum type="arabicPeriod"/>
            </a:pPr>
            <a:r>
              <a:rPr lang="en-GB" sz="2600"/>
              <a:t>Active </a:t>
            </a:r>
            <a:r>
              <a:rPr lang="en-GB" sz="2600"/>
              <a:t>fingerprinting</a:t>
            </a:r>
            <a:endParaRPr sz="2600"/>
          </a:p>
          <a:p>
            <a:pPr indent="-393700" lvl="0" marL="457200" rtl="0" algn="l">
              <a:lnSpc>
                <a:spcPct val="115000"/>
              </a:lnSpc>
              <a:spcBef>
                <a:spcPts val="0"/>
              </a:spcBef>
              <a:spcAft>
                <a:spcPts val="0"/>
              </a:spcAft>
              <a:buSzPts val="2600"/>
              <a:buAutoNum type="arabicPeriod"/>
            </a:pPr>
            <a:r>
              <a:rPr lang="en-GB" sz="2600"/>
              <a:t>Passive fingerprinting</a:t>
            </a:r>
            <a:endParaRPr sz="2600"/>
          </a:p>
        </p:txBody>
      </p:sp>
      <p:sp>
        <p:nvSpPr>
          <p:cNvPr id="269" name="Google Shape;269;p35"/>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Let’s talk about OS fingerprinting</a:t>
            </a:r>
            <a:endParaRPr b="1">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sp>
        <p:nvSpPr>
          <p:cNvPr id="274" name="Google Shape;274;p36"/>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275" name="Google Shape;275;p36"/>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276" name="Google Shape;276;p36"/>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24</a:t>
            </a:r>
            <a:endParaRPr sz="1500">
              <a:solidFill>
                <a:srgbClr val="666666"/>
              </a:solidFill>
              <a:latin typeface="Roboto Medium"/>
              <a:ea typeface="Roboto Medium"/>
              <a:cs typeface="Roboto Medium"/>
              <a:sym typeface="Roboto Medium"/>
            </a:endParaRPr>
          </a:p>
        </p:txBody>
      </p:sp>
      <p:sp>
        <p:nvSpPr>
          <p:cNvPr id="277" name="Google Shape;277;p36"/>
          <p:cNvSpPr txBox="1"/>
          <p:nvPr/>
        </p:nvSpPr>
        <p:spPr>
          <a:xfrm>
            <a:off x="882075" y="805275"/>
            <a:ext cx="7572000" cy="30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Active fingerprinting is accomplished by sending specially crafted packets to a target machine and then noting down its response and analyzing the gathered information to determine the target OS. </a:t>
            </a:r>
            <a:endParaRPr sz="2600"/>
          </a:p>
          <a:p>
            <a:pPr indent="0" lvl="0" marL="0" rtl="0" algn="l">
              <a:lnSpc>
                <a:spcPct val="115000"/>
              </a:lnSpc>
              <a:spcBef>
                <a:spcPts val="1600"/>
              </a:spcBef>
              <a:spcAft>
                <a:spcPts val="0"/>
              </a:spcAft>
              <a:buNone/>
            </a:pPr>
            <a:r>
              <a:rPr lang="en-GB" sz="2600"/>
              <a:t>Passive fingerprinting is based on sniffing traces from the remote system and determining the operating system of the remote host.</a:t>
            </a:r>
            <a:br>
              <a:rPr lang="en-GB" sz="2600"/>
            </a:br>
            <a:r>
              <a:rPr lang="en-GB" sz="2600"/>
              <a:t>(not used by Nmap)</a:t>
            </a:r>
            <a:endParaRPr sz="2600"/>
          </a:p>
          <a:p>
            <a:pPr indent="0" lvl="0" marL="0" rtl="0" algn="l">
              <a:lnSpc>
                <a:spcPct val="115000"/>
              </a:lnSpc>
              <a:spcBef>
                <a:spcPts val="1600"/>
              </a:spcBef>
              <a:spcAft>
                <a:spcPts val="1600"/>
              </a:spcAft>
              <a:buNone/>
            </a:pPr>
            <a:r>
              <a:t/>
            </a:r>
            <a:endParaRPr sz="2600"/>
          </a:p>
        </p:txBody>
      </p:sp>
      <p:sp>
        <p:nvSpPr>
          <p:cNvPr id="278" name="Google Shape;278;p36"/>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Active/Passive</a:t>
            </a:r>
            <a:endParaRPr b="1">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2" name="Shape 282"/>
        <p:cNvGrpSpPr/>
        <p:nvPr/>
      </p:nvGrpSpPr>
      <p:grpSpPr>
        <a:xfrm>
          <a:off x="0" y="0"/>
          <a:ext cx="0" cy="0"/>
          <a:chOff x="0" y="0"/>
          <a:chExt cx="0" cy="0"/>
        </a:xfrm>
      </p:grpSpPr>
      <p:sp>
        <p:nvSpPr>
          <p:cNvPr id="283" name="Google Shape;283;p37"/>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284" name="Google Shape;284;p37"/>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285" name="Google Shape;285;p37"/>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25</a:t>
            </a:r>
            <a:endParaRPr sz="1500">
              <a:solidFill>
                <a:srgbClr val="666666"/>
              </a:solidFill>
              <a:latin typeface="Roboto Medium"/>
              <a:ea typeface="Roboto Medium"/>
              <a:cs typeface="Roboto Medium"/>
              <a:sym typeface="Roboto Medium"/>
            </a:endParaRPr>
          </a:p>
        </p:txBody>
      </p:sp>
      <p:sp>
        <p:nvSpPr>
          <p:cNvPr id="286" name="Google Shape;286;p37"/>
          <p:cNvSpPr txBox="1"/>
          <p:nvPr/>
        </p:nvSpPr>
        <p:spPr>
          <a:xfrm>
            <a:off x="519750" y="297125"/>
            <a:ext cx="8104500" cy="392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000"/>
              <a:t>TCP/IP fields which are used in fingerprinting,</a:t>
            </a:r>
            <a:endParaRPr sz="2000"/>
          </a:p>
          <a:p>
            <a:pPr indent="-355600" lvl="0" marL="457200" rtl="0" algn="l">
              <a:lnSpc>
                <a:spcPct val="115000"/>
              </a:lnSpc>
              <a:spcBef>
                <a:spcPts val="1600"/>
              </a:spcBef>
              <a:spcAft>
                <a:spcPts val="0"/>
              </a:spcAft>
              <a:buSzPts val="2000"/>
              <a:buChar char="●"/>
            </a:pPr>
            <a:r>
              <a:rPr lang="en-GB" sz="2000"/>
              <a:t>Initial packet size (16 bits)</a:t>
            </a:r>
            <a:endParaRPr sz="2000"/>
          </a:p>
          <a:p>
            <a:pPr indent="-355600" lvl="0" marL="457200" rtl="0" algn="l">
              <a:lnSpc>
                <a:spcPct val="115000"/>
              </a:lnSpc>
              <a:spcBef>
                <a:spcPts val="0"/>
              </a:spcBef>
              <a:spcAft>
                <a:spcPts val="0"/>
              </a:spcAft>
              <a:buSzPts val="2000"/>
              <a:buChar char="●"/>
            </a:pPr>
            <a:r>
              <a:rPr lang="en-GB" sz="2000"/>
              <a:t>Initial TTL (8 bits)</a:t>
            </a:r>
            <a:endParaRPr sz="2000"/>
          </a:p>
          <a:p>
            <a:pPr indent="-355600" lvl="0" marL="457200" rtl="0" algn="l">
              <a:lnSpc>
                <a:spcPct val="115000"/>
              </a:lnSpc>
              <a:spcBef>
                <a:spcPts val="0"/>
              </a:spcBef>
              <a:spcAft>
                <a:spcPts val="0"/>
              </a:spcAft>
              <a:buSzPts val="2000"/>
              <a:buChar char="●"/>
            </a:pPr>
            <a:r>
              <a:rPr lang="en-GB" sz="2000"/>
              <a:t>Window size (16 bits)</a:t>
            </a:r>
            <a:endParaRPr sz="2000"/>
          </a:p>
          <a:p>
            <a:pPr indent="-355600" lvl="0" marL="457200" rtl="0" algn="l">
              <a:lnSpc>
                <a:spcPct val="115000"/>
              </a:lnSpc>
              <a:spcBef>
                <a:spcPts val="0"/>
              </a:spcBef>
              <a:spcAft>
                <a:spcPts val="0"/>
              </a:spcAft>
              <a:buSzPts val="2000"/>
              <a:buChar char="●"/>
            </a:pPr>
            <a:r>
              <a:rPr lang="en-GB" sz="2000"/>
              <a:t>Max segment size (16 bits)</a:t>
            </a:r>
            <a:endParaRPr sz="2000"/>
          </a:p>
          <a:p>
            <a:pPr indent="-355600" lvl="0" marL="457200" rtl="0" algn="l">
              <a:lnSpc>
                <a:spcPct val="115000"/>
              </a:lnSpc>
              <a:spcBef>
                <a:spcPts val="0"/>
              </a:spcBef>
              <a:spcAft>
                <a:spcPts val="0"/>
              </a:spcAft>
              <a:buSzPts val="2000"/>
              <a:buChar char="●"/>
            </a:pPr>
            <a:r>
              <a:rPr lang="en-GB" sz="2000"/>
              <a:t>Window scaling value (8 bits)</a:t>
            </a:r>
            <a:endParaRPr sz="2000"/>
          </a:p>
          <a:p>
            <a:pPr indent="-355600" lvl="0" marL="457200" rtl="0" algn="l">
              <a:lnSpc>
                <a:spcPct val="115000"/>
              </a:lnSpc>
              <a:spcBef>
                <a:spcPts val="0"/>
              </a:spcBef>
              <a:spcAft>
                <a:spcPts val="0"/>
              </a:spcAft>
              <a:buSzPts val="2000"/>
              <a:buChar char="●"/>
            </a:pPr>
            <a:r>
              <a:rPr lang="en-GB" sz="2000"/>
              <a:t>"don't fragment" flag (1 bit)</a:t>
            </a:r>
            <a:endParaRPr sz="2000"/>
          </a:p>
          <a:p>
            <a:pPr indent="-355600" lvl="0" marL="457200" rtl="0" algn="l">
              <a:lnSpc>
                <a:spcPct val="115000"/>
              </a:lnSpc>
              <a:spcBef>
                <a:spcPts val="0"/>
              </a:spcBef>
              <a:spcAft>
                <a:spcPts val="0"/>
              </a:spcAft>
              <a:buSzPts val="2000"/>
              <a:buChar char="●"/>
            </a:pPr>
            <a:r>
              <a:rPr lang="en-GB" sz="2000"/>
              <a:t>"sackOK" flag (1 bit)</a:t>
            </a:r>
            <a:endParaRPr sz="2000"/>
          </a:p>
          <a:p>
            <a:pPr indent="-355600" lvl="0" marL="457200" rtl="0" algn="l">
              <a:lnSpc>
                <a:spcPct val="115000"/>
              </a:lnSpc>
              <a:spcBef>
                <a:spcPts val="0"/>
              </a:spcBef>
              <a:spcAft>
                <a:spcPts val="0"/>
              </a:spcAft>
              <a:buSzPts val="2000"/>
              <a:buChar char="●"/>
            </a:pPr>
            <a:r>
              <a:rPr lang="en-GB" sz="2000"/>
              <a:t>"nop" flag (1 bit)</a:t>
            </a:r>
            <a:endParaRPr sz="2000"/>
          </a:p>
          <a:p>
            <a:pPr indent="0" lvl="0" marL="0" rtl="0" algn="l">
              <a:lnSpc>
                <a:spcPct val="115000"/>
              </a:lnSpc>
              <a:spcBef>
                <a:spcPts val="1600"/>
              </a:spcBef>
              <a:spcAft>
                <a:spcPts val="1600"/>
              </a:spcAft>
              <a:buNone/>
            </a:pPr>
            <a:r>
              <a:rPr lang="en-GB" sz="2000"/>
              <a:t>Just inspecting the Initial TTL and window size fields is often enough in order to successfully identify an operating system.</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0" name="Shape 290"/>
        <p:cNvGrpSpPr/>
        <p:nvPr/>
      </p:nvGrpSpPr>
      <p:grpSpPr>
        <a:xfrm>
          <a:off x="0" y="0"/>
          <a:ext cx="0" cy="0"/>
          <a:chOff x="0" y="0"/>
          <a:chExt cx="0" cy="0"/>
        </a:xfrm>
      </p:grpSpPr>
      <p:sp>
        <p:nvSpPr>
          <p:cNvPr id="291" name="Google Shape;291;p38"/>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292" name="Google Shape;292;p38"/>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293" name="Google Shape;293;p38"/>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26</a:t>
            </a:r>
            <a:endParaRPr sz="1500">
              <a:solidFill>
                <a:srgbClr val="666666"/>
              </a:solidFill>
              <a:latin typeface="Roboto Medium"/>
              <a:ea typeface="Roboto Medium"/>
              <a:cs typeface="Roboto Medium"/>
              <a:sym typeface="Roboto Medium"/>
            </a:endParaRPr>
          </a:p>
        </p:txBody>
      </p:sp>
      <p:sp>
        <p:nvSpPr>
          <p:cNvPr id="294" name="Google Shape;294;p38"/>
          <p:cNvSpPr txBox="1"/>
          <p:nvPr/>
        </p:nvSpPr>
        <p:spPr>
          <a:xfrm>
            <a:off x="882075" y="704575"/>
            <a:ext cx="7572000" cy="392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Nmap fingerprints a system in three steps,</a:t>
            </a:r>
            <a:endParaRPr sz="2600"/>
          </a:p>
          <a:p>
            <a:pPr indent="-393700" lvl="0" marL="457200" rtl="0" algn="l">
              <a:lnSpc>
                <a:spcPct val="115000"/>
              </a:lnSpc>
              <a:spcBef>
                <a:spcPts val="1600"/>
              </a:spcBef>
              <a:spcAft>
                <a:spcPts val="0"/>
              </a:spcAft>
              <a:buSzPts val="2600"/>
              <a:buChar char="●"/>
            </a:pPr>
            <a:r>
              <a:rPr lang="en-GB" sz="2600"/>
              <a:t>Performs a port scan to find a set of open and closed TCP and UDP ports. </a:t>
            </a:r>
            <a:endParaRPr sz="2600"/>
          </a:p>
          <a:p>
            <a:pPr indent="-393700" lvl="0" marL="457200" rtl="0" algn="l">
              <a:lnSpc>
                <a:spcPct val="115000"/>
              </a:lnSpc>
              <a:spcBef>
                <a:spcPts val="0"/>
              </a:spcBef>
              <a:spcAft>
                <a:spcPts val="0"/>
              </a:spcAft>
              <a:buSzPts val="2600"/>
              <a:buChar char="●"/>
            </a:pPr>
            <a:r>
              <a:rPr lang="en-GB" sz="2600"/>
              <a:t>Generates specially formed packets, sends them to the remote host, and listens for responses. (performs 7 tests)</a:t>
            </a:r>
            <a:endParaRPr sz="2600"/>
          </a:p>
          <a:p>
            <a:pPr indent="-393700" lvl="0" marL="457200" rtl="0" algn="l">
              <a:lnSpc>
                <a:spcPct val="115000"/>
              </a:lnSpc>
              <a:spcBef>
                <a:spcPts val="0"/>
              </a:spcBef>
              <a:spcAft>
                <a:spcPts val="0"/>
              </a:spcAft>
              <a:buSzPts val="2600"/>
              <a:buChar char="●"/>
            </a:pPr>
            <a:r>
              <a:rPr lang="en-GB" sz="2600"/>
              <a:t>Uses the results from the tests to find a matching entry in its database of fingerprints.</a:t>
            </a:r>
            <a:endParaRPr sz="2600"/>
          </a:p>
          <a:p>
            <a:pPr indent="0" lvl="0" marL="0" rtl="0" algn="l">
              <a:lnSpc>
                <a:spcPct val="115000"/>
              </a:lnSpc>
              <a:spcBef>
                <a:spcPts val="1600"/>
              </a:spcBef>
              <a:spcAft>
                <a:spcPts val="0"/>
              </a:spcAft>
              <a:buNone/>
            </a:pPr>
            <a:r>
              <a:t/>
            </a:r>
            <a:endParaRPr sz="2600"/>
          </a:p>
          <a:p>
            <a:pPr indent="0" lvl="0" marL="0" rtl="0" algn="l">
              <a:lnSpc>
                <a:spcPct val="115000"/>
              </a:lnSpc>
              <a:spcBef>
                <a:spcPts val="1600"/>
              </a:spcBef>
              <a:spcAft>
                <a:spcPts val="1600"/>
              </a:spcAft>
              <a:buNone/>
            </a:pPr>
            <a:r>
              <a:t/>
            </a:r>
            <a:endParaRPr sz="2600"/>
          </a:p>
        </p:txBody>
      </p:sp>
      <p:sp>
        <p:nvSpPr>
          <p:cNvPr id="295" name="Google Shape;295;p38"/>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Generalized </a:t>
            </a:r>
            <a:r>
              <a:rPr b="1" lang="en-GB"/>
              <a:t>Nmap </a:t>
            </a:r>
            <a:r>
              <a:rPr b="1" lang="en-GB">
                <a:solidFill>
                  <a:srgbClr val="FFFFFF"/>
                </a:solidFill>
              </a:rPr>
              <a:t>W</a:t>
            </a:r>
            <a:r>
              <a:rPr b="1" lang="en-GB">
                <a:solidFill>
                  <a:srgbClr val="FFFFFF"/>
                </a:solidFill>
              </a:rPr>
              <a:t>orking</a:t>
            </a:r>
            <a:endParaRPr b="1">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9" name="Shape 299"/>
        <p:cNvGrpSpPr/>
        <p:nvPr/>
      </p:nvGrpSpPr>
      <p:grpSpPr>
        <a:xfrm>
          <a:off x="0" y="0"/>
          <a:ext cx="0" cy="0"/>
          <a:chOff x="0" y="0"/>
          <a:chExt cx="0" cy="0"/>
        </a:xfrm>
      </p:grpSpPr>
      <p:sp>
        <p:nvSpPr>
          <p:cNvPr id="300" name="Google Shape;300;p39"/>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301" name="Google Shape;301;p39"/>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302" name="Google Shape;302;p39"/>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27</a:t>
            </a:r>
            <a:endParaRPr sz="1500">
              <a:solidFill>
                <a:srgbClr val="666666"/>
              </a:solidFill>
              <a:latin typeface="Roboto Medium"/>
              <a:ea typeface="Roboto Medium"/>
              <a:cs typeface="Roboto Medium"/>
              <a:sym typeface="Roboto Medium"/>
            </a:endParaRPr>
          </a:p>
        </p:txBody>
      </p:sp>
      <p:sp>
        <p:nvSpPr>
          <p:cNvPr id="303" name="Google Shape;303;p39"/>
          <p:cNvSpPr txBox="1"/>
          <p:nvPr/>
        </p:nvSpPr>
        <p:spPr>
          <a:xfrm>
            <a:off x="942225" y="704575"/>
            <a:ext cx="7572000" cy="392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For fooling Nmap, or any other OS fingerprinting tool, we will have to make patches to the Linux kernel because the aim is to </a:t>
            </a:r>
            <a:r>
              <a:rPr lang="en-GB" sz="2600" u="sng"/>
              <a:t>change Linux TCP/IP stack behavior</a:t>
            </a:r>
            <a:r>
              <a:rPr lang="en-GB" sz="2600"/>
              <a:t>, and if we want to achieve it, we need to do it in the kernel layer.</a:t>
            </a:r>
            <a:endParaRPr sz="2600"/>
          </a:p>
          <a:p>
            <a:pPr indent="0" lvl="0" marL="0" rtl="0" algn="l">
              <a:lnSpc>
                <a:spcPct val="115000"/>
              </a:lnSpc>
              <a:spcBef>
                <a:spcPts val="1600"/>
              </a:spcBef>
              <a:spcAft>
                <a:spcPts val="1600"/>
              </a:spcAft>
              <a:buNone/>
            </a:pPr>
            <a:r>
              <a:t/>
            </a:r>
            <a:endParaRPr sz="2600"/>
          </a:p>
        </p:txBody>
      </p:sp>
      <p:sp>
        <p:nvSpPr>
          <p:cNvPr id="304" name="Google Shape;304;p39"/>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Fooling OS fingerprinting tools </a:t>
            </a:r>
            <a:r>
              <a:rPr b="1" lang="en-GB">
                <a:solidFill>
                  <a:srgbClr val="FFFFFF"/>
                </a:solidFill>
              </a:rPr>
              <a:t>‘</a:t>
            </a:r>
            <a:r>
              <a:rPr b="1" lang="en-GB">
                <a:solidFill>
                  <a:srgbClr val="FFFFFF"/>
                </a:solidFill>
              </a:rPr>
              <a:t>how-to</a:t>
            </a:r>
            <a:r>
              <a:rPr b="1" lang="en-GB">
                <a:solidFill>
                  <a:srgbClr val="FFFFFF"/>
                </a:solidFill>
              </a:rPr>
              <a:t>’</a:t>
            </a:r>
            <a:endParaRPr b="1">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8" name="Shape 308"/>
        <p:cNvGrpSpPr/>
        <p:nvPr/>
      </p:nvGrpSpPr>
      <p:grpSpPr>
        <a:xfrm>
          <a:off x="0" y="0"/>
          <a:ext cx="0" cy="0"/>
          <a:chOff x="0" y="0"/>
          <a:chExt cx="0" cy="0"/>
        </a:xfrm>
      </p:grpSpPr>
      <p:sp>
        <p:nvSpPr>
          <p:cNvPr id="309" name="Google Shape;309;p40"/>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310" name="Google Shape;310;p40"/>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311" name="Google Shape;311;p40"/>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28</a:t>
            </a:r>
            <a:endParaRPr sz="1500">
              <a:solidFill>
                <a:srgbClr val="666666"/>
              </a:solidFill>
              <a:latin typeface="Roboto Medium"/>
              <a:ea typeface="Roboto Medium"/>
              <a:cs typeface="Roboto Medium"/>
              <a:sym typeface="Roboto Medium"/>
            </a:endParaRPr>
          </a:p>
        </p:txBody>
      </p:sp>
      <p:sp>
        <p:nvSpPr>
          <p:cNvPr id="312" name="Google Shape;312;p40"/>
          <p:cNvSpPr txBox="1"/>
          <p:nvPr/>
        </p:nvSpPr>
        <p:spPr>
          <a:xfrm>
            <a:off x="882075" y="704575"/>
            <a:ext cx="7572000" cy="39264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Char char="●"/>
            </a:pPr>
            <a:r>
              <a:rPr lang="en-GB" sz="2200"/>
              <a:t>A practical approach for defeating Nmap OS-Fingerprinting by David Barroso Berrueta</a:t>
            </a:r>
            <a:br>
              <a:rPr lang="en-GB" sz="2200"/>
            </a:br>
            <a:r>
              <a:rPr lang="en-GB" sz="2200"/>
              <a:t>(Google “defeat-nmap-osdetect”)</a:t>
            </a:r>
            <a:endParaRPr sz="2200"/>
          </a:p>
          <a:p>
            <a:pPr indent="-368300" lvl="0" marL="457200" rtl="0" algn="l">
              <a:lnSpc>
                <a:spcPct val="115000"/>
              </a:lnSpc>
              <a:spcBef>
                <a:spcPts val="0"/>
              </a:spcBef>
              <a:spcAft>
                <a:spcPts val="0"/>
              </a:spcAft>
              <a:buSzPts val="2200"/>
              <a:buChar char="●"/>
            </a:pPr>
            <a:r>
              <a:rPr lang="en-GB" sz="2200"/>
              <a:t>Defeating TCP/IP Stack Fingerprinting by Matthew Smart G., Robert Malan and Farnam Jahanian from University of Michigan (9th USENIX Security Symposium Paper 2000)</a:t>
            </a:r>
            <a:endParaRPr sz="2200"/>
          </a:p>
          <a:p>
            <a:pPr indent="0" lvl="0" marL="0" rtl="0" algn="l">
              <a:lnSpc>
                <a:spcPct val="115000"/>
              </a:lnSpc>
              <a:spcBef>
                <a:spcPts val="1600"/>
              </a:spcBef>
              <a:spcAft>
                <a:spcPts val="1600"/>
              </a:spcAft>
              <a:buNone/>
            </a:pPr>
            <a:r>
              <a:rPr lang="en-GB" sz="2200"/>
              <a:t>There are cool modules available such as IP Personality (don’t use Fingerprint fucker) which work out-of-the-box so writing from scratch doesn’t makes too much sense.</a:t>
            </a:r>
            <a:endParaRPr sz="2200"/>
          </a:p>
        </p:txBody>
      </p:sp>
      <p:sp>
        <p:nvSpPr>
          <p:cNvPr id="313" name="Google Shape;313;p40"/>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Existing Research</a:t>
            </a:r>
            <a:endParaRPr b="1">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7" name="Shape 317"/>
        <p:cNvGrpSpPr/>
        <p:nvPr/>
      </p:nvGrpSpPr>
      <p:grpSpPr>
        <a:xfrm>
          <a:off x="0" y="0"/>
          <a:ext cx="0" cy="0"/>
          <a:chOff x="0" y="0"/>
          <a:chExt cx="0" cy="0"/>
        </a:xfrm>
      </p:grpSpPr>
      <p:sp>
        <p:nvSpPr>
          <p:cNvPr id="318" name="Google Shape;318;p41"/>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319" name="Google Shape;319;p41"/>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320" name="Google Shape;320;p41"/>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29</a:t>
            </a:r>
            <a:endParaRPr sz="1500">
              <a:solidFill>
                <a:srgbClr val="666666"/>
              </a:solidFill>
              <a:latin typeface="Roboto Medium"/>
              <a:ea typeface="Roboto Medium"/>
              <a:cs typeface="Roboto Medium"/>
              <a:sym typeface="Roboto Medium"/>
            </a:endParaRPr>
          </a:p>
        </p:txBody>
      </p:sp>
      <p:sp>
        <p:nvSpPr>
          <p:cNvPr id="321" name="Google Shape;321;p41"/>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Wappalyzer</a:t>
            </a:r>
            <a:endParaRPr b="1">
              <a:solidFill>
                <a:srgbClr val="FFFFFF"/>
              </a:solidFill>
            </a:endParaRPr>
          </a:p>
        </p:txBody>
      </p:sp>
      <p:pic>
        <p:nvPicPr>
          <p:cNvPr id="322" name="Google Shape;322;p41"/>
          <p:cNvPicPr preferRelativeResize="0"/>
          <p:nvPr/>
        </p:nvPicPr>
        <p:blipFill>
          <a:blip r:embed="rId4">
            <a:alphaModFix/>
          </a:blip>
          <a:stretch>
            <a:fillRect/>
          </a:stretch>
        </p:blipFill>
        <p:spPr>
          <a:xfrm>
            <a:off x="136800" y="78750"/>
            <a:ext cx="2438400" cy="2438400"/>
          </a:xfrm>
          <a:prstGeom prst="rect">
            <a:avLst/>
          </a:prstGeom>
          <a:noFill/>
          <a:ln>
            <a:noFill/>
          </a:ln>
        </p:spPr>
      </p:pic>
      <p:sp>
        <p:nvSpPr>
          <p:cNvPr id="323" name="Google Shape;323;p41"/>
          <p:cNvSpPr txBox="1"/>
          <p:nvPr/>
        </p:nvSpPr>
        <p:spPr>
          <a:xfrm>
            <a:off x="2251200" y="763250"/>
            <a:ext cx="7301400" cy="132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Wappalyzer is a cross-platform utility that uncovers the technologies used on websites.</a:t>
            </a:r>
            <a:endParaRPr sz="2600"/>
          </a:p>
          <a:p>
            <a:pPr indent="0" lvl="0" marL="0" rtl="0" algn="l">
              <a:lnSpc>
                <a:spcPct val="115000"/>
              </a:lnSpc>
              <a:spcBef>
                <a:spcPts val="1600"/>
              </a:spcBef>
              <a:spcAft>
                <a:spcPts val="0"/>
              </a:spcAft>
              <a:buNone/>
            </a:pPr>
            <a:r>
              <a:t/>
            </a:r>
            <a:endParaRPr sz="2600"/>
          </a:p>
          <a:p>
            <a:pPr indent="0" lvl="0" marL="0" rtl="0" algn="l">
              <a:lnSpc>
                <a:spcPct val="115000"/>
              </a:lnSpc>
              <a:spcBef>
                <a:spcPts val="1600"/>
              </a:spcBef>
              <a:spcAft>
                <a:spcPts val="1600"/>
              </a:spcAft>
              <a:buNone/>
            </a:pPr>
            <a:r>
              <a:t/>
            </a:r>
            <a:endParaRPr sz="2600"/>
          </a:p>
        </p:txBody>
      </p:sp>
      <p:pic>
        <p:nvPicPr>
          <p:cNvPr id="324" name="Google Shape;324;p41"/>
          <p:cNvPicPr preferRelativeResize="0"/>
          <p:nvPr/>
        </p:nvPicPr>
        <p:blipFill>
          <a:blip r:embed="rId5">
            <a:alphaModFix/>
          </a:blip>
          <a:stretch>
            <a:fillRect/>
          </a:stretch>
        </p:blipFill>
        <p:spPr>
          <a:xfrm>
            <a:off x="194474" y="1958824"/>
            <a:ext cx="5310825" cy="745875"/>
          </a:xfrm>
          <a:prstGeom prst="rect">
            <a:avLst/>
          </a:prstGeom>
          <a:noFill/>
          <a:ln>
            <a:noFill/>
          </a:ln>
        </p:spPr>
      </p:pic>
      <p:pic>
        <p:nvPicPr>
          <p:cNvPr id="325" name="Google Shape;325;p41"/>
          <p:cNvPicPr preferRelativeResize="0"/>
          <p:nvPr/>
        </p:nvPicPr>
        <p:blipFill>
          <a:blip r:embed="rId6">
            <a:alphaModFix/>
          </a:blip>
          <a:stretch>
            <a:fillRect/>
          </a:stretch>
        </p:blipFill>
        <p:spPr>
          <a:xfrm>
            <a:off x="152400" y="2857099"/>
            <a:ext cx="8839201" cy="13542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5"/>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75" name="Google Shape;75;p15"/>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76" name="Google Shape;76;p15"/>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3</a:t>
            </a:r>
            <a:endParaRPr sz="1500">
              <a:solidFill>
                <a:srgbClr val="666666"/>
              </a:solidFill>
              <a:latin typeface="Roboto Medium"/>
              <a:ea typeface="Roboto Medium"/>
              <a:cs typeface="Roboto Medium"/>
              <a:sym typeface="Roboto Medium"/>
            </a:endParaRPr>
          </a:p>
        </p:txBody>
      </p:sp>
      <p:sp>
        <p:nvSpPr>
          <p:cNvPr id="77" name="Google Shape;77;p15"/>
          <p:cNvSpPr txBox="1"/>
          <p:nvPr/>
        </p:nvSpPr>
        <p:spPr>
          <a:xfrm>
            <a:off x="532425" y="510450"/>
            <a:ext cx="7435800" cy="413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t>Came in yesterday, got in my lovely room (thanks, BSides team), went on to “</a:t>
            </a:r>
            <a:r>
              <a:rPr lang="en-GB" sz="1800"/>
              <a:t>review”</a:t>
            </a:r>
            <a:r>
              <a:rPr lang="en-GB" sz="1800"/>
              <a:t> my presentation, my network was struggling with poor signals and thought about using Vivanta’s (SSID: Vivanta_Dwarka) awesome WiFi Network.</a:t>
            </a:r>
            <a:endParaRPr sz="1800"/>
          </a:p>
          <a:p>
            <a:pPr indent="0" lvl="0" marL="0" rtl="0" algn="l">
              <a:lnSpc>
                <a:spcPct val="115000"/>
              </a:lnSpc>
              <a:spcBef>
                <a:spcPts val="1600"/>
              </a:spcBef>
              <a:spcAft>
                <a:spcPts val="1600"/>
              </a:spcAft>
              <a:buNone/>
            </a:pPr>
            <a:r>
              <a:rPr lang="en-GB" sz="1800"/>
              <a:t> </a:t>
            </a:r>
            <a:endParaRPr sz="1800"/>
          </a:p>
        </p:txBody>
      </p:sp>
      <p:sp>
        <p:nvSpPr>
          <p:cNvPr id="78" name="Google Shape;78;p15"/>
          <p:cNvSpPr txBox="1"/>
          <p:nvPr>
            <p:ph idx="4294967295" type="title"/>
          </p:nvPr>
        </p:nvSpPr>
        <p:spPr>
          <a:xfrm>
            <a:off x="1175850" y="0"/>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highlight>
                  <a:srgbClr val="666666"/>
                </a:highlight>
              </a:rPr>
              <a:t>$ whoami, cont.</a:t>
            </a:r>
            <a:endParaRPr b="1">
              <a:solidFill>
                <a:srgbClr val="FFFFFF"/>
              </a:solidFill>
              <a:highlight>
                <a:srgbClr val="666666"/>
              </a:highlight>
            </a:endParaRPr>
          </a:p>
        </p:txBody>
      </p:sp>
      <p:pic>
        <p:nvPicPr>
          <p:cNvPr id="79" name="Google Shape;79;p15"/>
          <p:cNvPicPr preferRelativeResize="0"/>
          <p:nvPr/>
        </p:nvPicPr>
        <p:blipFill>
          <a:blip r:embed="rId4">
            <a:alphaModFix/>
          </a:blip>
          <a:stretch>
            <a:fillRect/>
          </a:stretch>
        </p:blipFill>
        <p:spPr>
          <a:xfrm>
            <a:off x="3448721" y="1698100"/>
            <a:ext cx="4959678" cy="29430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9" name="Shape 329"/>
        <p:cNvGrpSpPr/>
        <p:nvPr/>
      </p:nvGrpSpPr>
      <p:grpSpPr>
        <a:xfrm>
          <a:off x="0" y="0"/>
          <a:ext cx="0" cy="0"/>
          <a:chOff x="0" y="0"/>
          <a:chExt cx="0" cy="0"/>
        </a:xfrm>
      </p:grpSpPr>
      <p:sp>
        <p:nvSpPr>
          <p:cNvPr id="330" name="Google Shape;330;p42"/>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331" name="Google Shape;331;p42"/>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332" name="Google Shape;332;p42"/>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30</a:t>
            </a:r>
            <a:endParaRPr sz="1500">
              <a:solidFill>
                <a:srgbClr val="666666"/>
              </a:solidFill>
              <a:latin typeface="Roboto Medium"/>
              <a:ea typeface="Roboto Medium"/>
              <a:cs typeface="Roboto Medium"/>
              <a:sym typeface="Roboto Medium"/>
            </a:endParaRPr>
          </a:p>
        </p:txBody>
      </p:sp>
      <p:sp>
        <p:nvSpPr>
          <p:cNvPr id="333" name="Google Shape;333;p42"/>
          <p:cNvSpPr txBox="1"/>
          <p:nvPr/>
        </p:nvSpPr>
        <p:spPr>
          <a:xfrm>
            <a:off x="882075" y="805275"/>
            <a:ext cx="7572000" cy="30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600"/>
              <a:t>Wappalyzer has Chrome and Firefox extensions.</a:t>
            </a:r>
            <a:endParaRPr sz="2600"/>
          </a:p>
        </p:txBody>
      </p:sp>
      <p:sp>
        <p:nvSpPr>
          <p:cNvPr id="334" name="Google Shape;334;p42"/>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The favourite tool for s</a:t>
            </a:r>
            <a:r>
              <a:rPr b="1" lang="en-GB"/>
              <a:t>cript kiddies</a:t>
            </a:r>
            <a:endParaRPr b="1">
              <a:solidFill>
                <a:srgbClr val="FFFFFF"/>
              </a:solidFill>
            </a:endParaRPr>
          </a:p>
        </p:txBody>
      </p:sp>
      <p:pic>
        <p:nvPicPr>
          <p:cNvPr id="335" name="Google Shape;335;p42"/>
          <p:cNvPicPr preferRelativeResize="0"/>
          <p:nvPr/>
        </p:nvPicPr>
        <p:blipFill>
          <a:blip r:embed="rId4">
            <a:alphaModFix/>
          </a:blip>
          <a:stretch>
            <a:fillRect/>
          </a:stretch>
        </p:blipFill>
        <p:spPr>
          <a:xfrm>
            <a:off x="171450" y="1532050"/>
            <a:ext cx="8801100" cy="1838325"/>
          </a:xfrm>
          <a:prstGeom prst="rect">
            <a:avLst/>
          </a:prstGeom>
          <a:noFill/>
          <a:ln>
            <a:noFill/>
          </a:ln>
        </p:spPr>
      </p:pic>
      <p:pic>
        <p:nvPicPr>
          <p:cNvPr id="336" name="Google Shape;336;p42"/>
          <p:cNvPicPr preferRelativeResize="0"/>
          <p:nvPr/>
        </p:nvPicPr>
        <p:blipFill>
          <a:blip r:embed="rId5">
            <a:alphaModFix/>
          </a:blip>
          <a:stretch>
            <a:fillRect/>
          </a:stretch>
        </p:blipFill>
        <p:spPr>
          <a:xfrm>
            <a:off x="859396" y="3435938"/>
            <a:ext cx="7425203" cy="129038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0" name="Shape 340"/>
        <p:cNvGrpSpPr/>
        <p:nvPr/>
      </p:nvGrpSpPr>
      <p:grpSpPr>
        <a:xfrm>
          <a:off x="0" y="0"/>
          <a:ext cx="0" cy="0"/>
          <a:chOff x="0" y="0"/>
          <a:chExt cx="0" cy="0"/>
        </a:xfrm>
      </p:grpSpPr>
      <p:sp>
        <p:nvSpPr>
          <p:cNvPr id="341" name="Google Shape;341;p43"/>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342" name="Google Shape;342;p43"/>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343" name="Google Shape;343;p43"/>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31</a:t>
            </a:r>
            <a:endParaRPr sz="1500">
              <a:solidFill>
                <a:srgbClr val="666666"/>
              </a:solidFill>
              <a:latin typeface="Roboto Medium"/>
              <a:ea typeface="Roboto Medium"/>
              <a:cs typeface="Roboto Medium"/>
              <a:sym typeface="Roboto Medium"/>
            </a:endParaRPr>
          </a:p>
        </p:txBody>
      </p:sp>
      <p:sp>
        <p:nvSpPr>
          <p:cNvPr id="344" name="Google Shape;344;p43"/>
          <p:cNvSpPr txBox="1"/>
          <p:nvPr/>
        </p:nvSpPr>
        <p:spPr>
          <a:xfrm>
            <a:off x="882075" y="805275"/>
            <a:ext cx="7572000" cy="30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Wappalyzer is free and open-source. The source code is available under the GPL v3 licence.</a:t>
            </a:r>
            <a:endParaRPr sz="2600"/>
          </a:p>
          <a:p>
            <a:pPr indent="0" lvl="0" marL="0" rtl="0" algn="l">
              <a:lnSpc>
                <a:spcPct val="115000"/>
              </a:lnSpc>
              <a:spcBef>
                <a:spcPts val="1600"/>
              </a:spcBef>
              <a:spcAft>
                <a:spcPts val="0"/>
              </a:spcAft>
              <a:buNone/>
            </a:pPr>
            <a:r>
              <a:t/>
            </a:r>
            <a:endParaRPr sz="2600"/>
          </a:p>
          <a:p>
            <a:pPr indent="0" lvl="0" marL="0" rtl="0" algn="l">
              <a:lnSpc>
                <a:spcPct val="115000"/>
              </a:lnSpc>
              <a:spcBef>
                <a:spcPts val="1600"/>
              </a:spcBef>
              <a:spcAft>
                <a:spcPts val="0"/>
              </a:spcAft>
              <a:buNone/>
            </a:pPr>
            <a:r>
              <a:t/>
            </a:r>
            <a:endParaRPr sz="2600"/>
          </a:p>
          <a:p>
            <a:pPr indent="0" lvl="0" marL="0" rtl="0" algn="l">
              <a:lnSpc>
                <a:spcPct val="115000"/>
              </a:lnSpc>
              <a:spcBef>
                <a:spcPts val="1600"/>
              </a:spcBef>
              <a:spcAft>
                <a:spcPts val="1600"/>
              </a:spcAft>
              <a:buNone/>
            </a:pPr>
            <a:r>
              <a:t/>
            </a:r>
            <a:endParaRPr sz="2600"/>
          </a:p>
        </p:txBody>
      </p:sp>
      <p:sp>
        <p:nvSpPr>
          <p:cNvPr id="345" name="Google Shape;345;p43"/>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Open-source &lt;3</a:t>
            </a:r>
            <a:endParaRPr b="1">
              <a:solidFill>
                <a:srgbClr val="FFFFFF"/>
              </a:solidFill>
            </a:endParaRPr>
          </a:p>
        </p:txBody>
      </p:sp>
      <p:pic>
        <p:nvPicPr>
          <p:cNvPr id="346" name="Google Shape;346;p43"/>
          <p:cNvPicPr preferRelativeResize="0"/>
          <p:nvPr/>
        </p:nvPicPr>
        <p:blipFill>
          <a:blip r:embed="rId4">
            <a:alphaModFix/>
          </a:blip>
          <a:stretch>
            <a:fillRect/>
          </a:stretch>
        </p:blipFill>
        <p:spPr>
          <a:xfrm>
            <a:off x="0" y="1927955"/>
            <a:ext cx="9144001" cy="234369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0" name="Shape 350"/>
        <p:cNvGrpSpPr/>
        <p:nvPr/>
      </p:nvGrpSpPr>
      <p:grpSpPr>
        <a:xfrm>
          <a:off x="0" y="0"/>
          <a:ext cx="0" cy="0"/>
          <a:chOff x="0" y="0"/>
          <a:chExt cx="0" cy="0"/>
        </a:xfrm>
      </p:grpSpPr>
      <p:sp>
        <p:nvSpPr>
          <p:cNvPr id="351" name="Google Shape;351;p44"/>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352" name="Google Shape;352;p44"/>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353" name="Google Shape;353;p44"/>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32</a:t>
            </a:r>
            <a:endParaRPr sz="1500">
              <a:solidFill>
                <a:srgbClr val="666666"/>
              </a:solidFill>
              <a:latin typeface="Roboto Medium"/>
              <a:ea typeface="Roboto Medium"/>
              <a:cs typeface="Roboto Medium"/>
              <a:sym typeface="Roboto Medium"/>
            </a:endParaRPr>
          </a:p>
        </p:txBody>
      </p:sp>
      <p:sp>
        <p:nvSpPr>
          <p:cNvPr id="354" name="Google Shape;354;p44"/>
          <p:cNvSpPr txBox="1"/>
          <p:nvPr/>
        </p:nvSpPr>
        <p:spPr>
          <a:xfrm>
            <a:off x="882075" y="805275"/>
            <a:ext cx="7572000" cy="3096300"/>
          </a:xfrm>
          <a:prstGeom prst="rect">
            <a:avLst/>
          </a:prstGeom>
          <a:noFill/>
          <a:ln>
            <a:noFill/>
          </a:ln>
        </p:spPr>
        <p:txBody>
          <a:bodyPr anchorCtr="0" anchor="t" bIns="91425" lIns="91425" spcFirstLastPara="1" rIns="91425" wrap="square" tIns="91425">
            <a:noAutofit/>
          </a:bodyPr>
          <a:lstStyle/>
          <a:p>
            <a:pPr indent="-393700" lvl="0" marL="457200" rtl="0" algn="l">
              <a:lnSpc>
                <a:spcPct val="115000"/>
              </a:lnSpc>
              <a:spcBef>
                <a:spcPts val="0"/>
              </a:spcBef>
              <a:spcAft>
                <a:spcPts val="0"/>
              </a:spcAft>
              <a:buSzPts val="2600"/>
              <a:buChar char="●"/>
            </a:pPr>
            <a:r>
              <a:rPr lang="en-GB" sz="2600"/>
              <a:t>Code structure of the </a:t>
            </a:r>
            <a:r>
              <a:rPr lang="en-GB" sz="2600"/>
              <a:t>Wappalyzer</a:t>
            </a:r>
            <a:endParaRPr sz="2600"/>
          </a:p>
          <a:p>
            <a:pPr indent="-393700" lvl="0" marL="457200" rtl="0" algn="l">
              <a:lnSpc>
                <a:spcPct val="115000"/>
              </a:lnSpc>
              <a:spcBef>
                <a:spcPts val="0"/>
              </a:spcBef>
              <a:spcAft>
                <a:spcPts val="0"/>
              </a:spcAft>
              <a:buSzPts val="2600"/>
              <a:buChar char="●"/>
            </a:pPr>
            <a:r>
              <a:rPr lang="en-GB" sz="2600"/>
              <a:t>Understanding the </a:t>
            </a:r>
            <a:r>
              <a:rPr lang="en-GB" sz="2600"/>
              <a:t>repository </a:t>
            </a:r>
            <a:r>
              <a:rPr lang="en-GB" sz="2600"/>
              <a:t>at high level</a:t>
            </a:r>
            <a:endParaRPr sz="2600"/>
          </a:p>
          <a:p>
            <a:pPr indent="-393700" lvl="0" marL="457200" rtl="0" algn="l">
              <a:lnSpc>
                <a:spcPct val="115000"/>
              </a:lnSpc>
              <a:spcBef>
                <a:spcPts val="0"/>
              </a:spcBef>
              <a:spcAft>
                <a:spcPts val="0"/>
              </a:spcAft>
              <a:buSzPts val="2600"/>
              <a:buChar char="●"/>
            </a:pPr>
            <a:r>
              <a:rPr lang="en-GB" sz="2600"/>
              <a:t>Internal workings</a:t>
            </a:r>
            <a:endParaRPr sz="2600"/>
          </a:p>
          <a:p>
            <a:pPr indent="-393700" lvl="0" marL="457200" rtl="0" algn="l">
              <a:lnSpc>
                <a:spcPct val="115000"/>
              </a:lnSpc>
              <a:spcBef>
                <a:spcPts val="0"/>
              </a:spcBef>
              <a:spcAft>
                <a:spcPts val="0"/>
              </a:spcAft>
              <a:buSzPts val="2600"/>
              <a:buChar char="●"/>
            </a:pPr>
            <a:r>
              <a:rPr lang="en-GB" sz="2600"/>
              <a:t>Finding vulnerabilities</a:t>
            </a:r>
            <a:endParaRPr sz="2600"/>
          </a:p>
          <a:p>
            <a:pPr indent="-393700" lvl="0" marL="457200" rtl="0" algn="l">
              <a:lnSpc>
                <a:spcPct val="115000"/>
              </a:lnSpc>
              <a:spcBef>
                <a:spcPts val="0"/>
              </a:spcBef>
              <a:spcAft>
                <a:spcPts val="0"/>
              </a:spcAft>
              <a:buSzPts val="2600"/>
              <a:buChar char="●"/>
            </a:pPr>
            <a:r>
              <a:rPr lang="en-GB" sz="2600"/>
              <a:t>Attacking the application</a:t>
            </a:r>
            <a:endParaRPr sz="2600"/>
          </a:p>
          <a:p>
            <a:pPr indent="0" lvl="0" marL="0" rtl="0" algn="l">
              <a:lnSpc>
                <a:spcPct val="115000"/>
              </a:lnSpc>
              <a:spcBef>
                <a:spcPts val="1600"/>
              </a:spcBef>
              <a:spcAft>
                <a:spcPts val="1600"/>
              </a:spcAft>
              <a:buNone/>
            </a:pPr>
            <a:r>
              <a:t/>
            </a:r>
            <a:endParaRPr sz="2600"/>
          </a:p>
        </p:txBody>
      </p:sp>
      <p:sp>
        <p:nvSpPr>
          <p:cNvPr id="355" name="Google Shape;355;p44"/>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Deep diving into the code</a:t>
            </a:r>
            <a:endParaRPr b="1">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9" name="Shape 359"/>
        <p:cNvGrpSpPr/>
        <p:nvPr/>
      </p:nvGrpSpPr>
      <p:grpSpPr>
        <a:xfrm>
          <a:off x="0" y="0"/>
          <a:ext cx="0" cy="0"/>
          <a:chOff x="0" y="0"/>
          <a:chExt cx="0" cy="0"/>
        </a:xfrm>
      </p:grpSpPr>
      <p:sp>
        <p:nvSpPr>
          <p:cNvPr id="360" name="Google Shape;360;p45"/>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sp>
        <p:nvSpPr>
          <p:cNvPr id="361" name="Google Shape;361;p45"/>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33</a:t>
            </a:r>
            <a:endParaRPr sz="1500">
              <a:solidFill>
                <a:srgbClr val="666666"/>
              </a:solidFill>
              <a:latin typeface="Roboto Medium"/>
              <a:ea typeface="Roboto Medium"/>
              <a:cs typeface="Roboto Medium"/>
              <a:sym typeface="Roboto Medium"/>
            </a:endParaRPr>
          </a:p>
        </p:txBody>
      </p:sp>
      <p:pic>
        <p:nvPicPr>
          <p:cNvPr id="362" name="Google Shape;362;p45"/>
          <p:cNvPicPr preferRelativeResize="0"/>
          <p:nvPr/>
        </p:nvPicPr>
        <p:blipFill>
          <a:blip r:embed="rId4">
            <a:alphaModFix/>
          </a:blip>
          <a:stretch>
            <a:fillRect/>
          </a:stretch>
        </p:blipFill>
        <p:spPr>
          <a:xfrm>
            <a:off x="1371984" y="0"/>
            <a:ext cx="6400033" cy="5143500"/>
          </a:xfrm>
          <a:prstGeom prst="rect">
            <a:avLst/>
          </a:prstGeom>
          <a:noFill/>
          <a:ln>
            <a:noFill/>
          </a:ln>
        </p:spPr>
      </p:pic>
      <p:sp>
        <p:nvSpPr>
          <p:cNvPr id="363" name="Google Shape;363;p45"/>
          <p:cNvSpPr txBox="1"/>
          <p:nvPr>
            <p:ph idx="4294967295" type="title"/>
          </p:nvPr>
        </p:nvSpPr>
        <p:spPr>
          <a:xfrm rot="-5399560">
            <a:off x="-2758572" y="1788190"/>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Structure</a:t>
            </a:r>
            <a:endParaRPr b="1">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7" name="Shape 367"/>
        <p:cNvGrpSpPr/>
        <p:nvPr/>
      </p:nvGrpSpPr>
      <p:grpSpPr>
        <a:xfrm>
          <a:off x="0" y="0"/>
          <a:ext cx="0" cy="0"/>
          <a:chOff x="0" y="0"/>
          <a:chExt cx="0" cy="0"/>
        </a:xfrm>
      </p:grpSpPr>
      <p:sp>
        <p:nvSpPr>
          <p:cNvPr id="368" name="Google Shape;368;p46"/>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369" name="Google Shape;369;p46"/>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370" name="Google Shape;370;p46"/>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34</a:t>
            </a:r>
            <a:endParaRPr sz="1500">
              <a:solidFill>
                <a:srgbClr val="666666"/>
              </a:solidFill>
              <a:latin typeface="Roboto Medium"/>
              <a:ea typeface="Roboto Medium"/>
              <a:cs typeface="Roboto Medium"/>
              <a:sym typeface="Roboto Medium"/>
            </a:endParaRPr>
          </a:p>
        </p:txBody>
      </p:sp>
      <p:sp>
        <p:nvSpPr>
          <p:cNvPr id="371" name="Google Shape;371;p46"/>
          <p:cNvSpPr txBox="1"/>
          <p:nvPr/>
        </p:nvSpPr>
        <p:spPr>
          <a:xfrm>
            <a:off x="882075" y="805275"/>
            <a:ext cx="7572000" cy="30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Interesting files to look into:</a:t>
            </a:r>
            <a:endParaRPr sz="2600"/>
          </a:p>
          <a:p>
            <a:pPr indent="-393700" lvl="0" marL="457200" rtl="0" algn="l">
              <a:lnSpc>
                <a:spcPct val="115000"/>
              </a:lnSpc>
              <a:spcBef>
                <a:spcPts val="1600"/>
              </a:spcBef>
              <a:spcAft>
                <a:spcPts val="0"/>
              </a:spcAft>
              <a:buSzPts val="2600"/>
              <a:buChar char="●"/>
            </a:pPr>
            <a:r>
              <a:rPr lang="en-GB" sz="2600"/>
              <a:t>Wappalyzer/src/w</a:t>
            </a:r>
            <a:r>
              <a:rPr lang="en-GB" sz="2600"/>
              <a:t>appalyzer.js</a:t>
            </a:r>
            <a:endParaRPr sz="2600"/>
          </a:p>
          <a:p>
            <a:pPr indent="-393700" lvl="0" marL="457200" rtl="0" algn="l">
              <a:lnSpc>
                <a:spcPct val="115000"/>
              </a:lnSpc>
              <a:spcBef>
                <a:spcPts val="0"/>
              </a:spcBef>
              <a:spcAft>
                <a:spcPts val="0"/>
              </a:spcAft>
              <a:buSzPts val="2600"/>
              <a:buChar char="●"/>
            </a:pPr>
            <a:r>
              <a:rPr lang="en-GB" sz="2600"/>
              <a:t>Wappalyzer/src/apps.json</a:t>
            </a:r>
            <a:endParaRPr sz="2600"/>
          </a:p>
          <a:p>
            <a:pPr indent="-393700" lvl="0" marL="457200" rtl="0" algn="l">
              <a:lnSpc>
                <a:spcPct val="115000"/>
              </a:lnSpc>
              <a:spcBef>
                <a:spcPts val="0"/>
              </a:spcBef>
              <a:spcAft>
                <a:spcPts val="0"/>
              </a:spcAft>
              <a:buSzPts val="2600"/>
              <a:buChar char="●"/>
            </a:pPr>
            <a:r>
              <a:rPr lang="en-GB" sz="2600"/>
              <a:t>Wappalyzer/src/drivers/*.*</a:t>
            </a:r>
            <a:endParaRPr sz="2600"/>
          </a:p>
          <a:p>
            <a:pPr indent="-393700" lvl="1" marL="914400" rtl="0" algn="l">
              <a:lnSpc>
                <a:spcPct val="115000"/>
              </a:lnSpc>
              <a:spcBef>
                <a:spcPts val="0"/>
              </a:spcBef>
              <a:spcAft>
                <a:spcPts val="0"/>
              </a:spcAft>
              <a:buSzPts val="2600"/>
              <a:buChar char="○"/>
            </a:pPr>
            <a:r>
              <a:rPr lang="en-GB" sz="2600"/>
              <a:t>Wappalyzer/src/drivers/webextension/js/*.*</a:t>
            </a:r>
            <a:endParaRPr sz="2600"/>
          </a:p>
        </p:txBody>
      </p:sp>
      <p:sp>
        <p:nvSpPr>
          <p:cNvPr id="372" name="Google Shape;372;p46"/>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Deep diving into the code</a:t>
            </a:r>
            <a:endParaRPr b="1">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6" name="Shape 376"/>
        <p:cNvGrpSpPr/>
        <p:nvPr/>
      </p:nvGrpSpPr>
      <p:grpSpPr>
        <a:xfrm>
          <a:off x="0" y="0"/>
          <a:ext cx="0" cy="0"/>
          <a:chOff x="0" y="0"/>
          <a:chExt cx="0" cy="0"/>
        </a:xfrm>
      </p:grpSpPr>
      <p:sp>
        <p:nvSpPr>
          <p:cNvPr id="377" name="Google Shape;377;p47"/>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378" name="Google Shape;378;p47"/>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379" name="Google Shape;379;p47"/>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35</a:t>
            </a:r>
            <a:endParaRPr sz="1500">
              <a:solidFill>
                <a:srgbClr val="666666"/>
              </a:solidFill>
              <a:latin typeface="Roboto Medium"/>
              <a:ea typeface="Roboto Medium"/>
              <a:cs typeface="Roboto Medium"/>
              <a:sym typeface="Roboto Medium"/>
            </a:endParaRPr>
          </a:p>
        </p:txBody>
      </p:sp>
      <p:sp>
        <p:nvSpPr>
          <p:cNvPr id="380" name="Google Shape;380;p47"/>
          <p:cNvSpPr txBox="1"/>
          <p:nvPr>
            <p:ph idx="4294967295" type="title"/>
          </p:nvPr>
        </p:nvSpPr>
        <p:spPr>
          <a:xfrm>
            <a:off x="3024150" y="7822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Deep diving into the code</a:t>
            </a:r>
            <a:endParaRPr b="1">
              <a:solidFill>
                <a:srgbClr val="FFFFFF"/>
              </a:solidFill>
            </a:endParaRPr>
          </a:p>
        </p:txBody>
      </p:sp>
      <p:pic>
        <p:nvPicPr>
          <p:cNvPr id="381" name="Google Shape;381;p47"/>
          <p:cNvPicPr preferRelativeResize="0"/>
          <p:nvPr/>
        </p:nvPicPr>
        <p:blipFill>
          <a:blip r:embed="rId4">
            <a:alphaModFix/>
          </a:blip>
          <a:stretch>
            <a:fillRect/>
          </a:stretch>
        </p:blipFill>
        <p:spPr>
          <a:xfrm>
            <a:off x="136800" y="704575"/>
            <a:ext cx="4698001" cy="2577275"/>
          </a:xfrm>
          <a:prstGeom prst="rect">
            <a:avLst/>
          </a:prstGeom>
          <a:noFill/>
          <a:ln>
            <a:noFill/>
          </a:ln>
        </p:spPr>
      </p:pic>
      <p:pic>
        <p:nvPicPr>
          <p:cNvPr id="382" name="Google Shape;382;p47"/>
          <p:cNvPicPr preferRelativeResize="0"/>
          <p:nvPr/>
        </p:nvPicPr>
        <p:blipFill>
          <a:blip r:embed="rId5">
            <a:alphaModFix/>
          </a:blip>
          <a:stretch>
            <a:fillRect/>
          </a:stretch>
        </p:blipFill>
        <p:spPr>
          <a:xfrm>
            <a:off x="136801" y="3088250"/>
            <a:ext cx="3287850" cy="1643375"/>
          </a:xfrm>
          <a:prstGeom prst="rect">
            <a:avLst/>
          </a:prstGeom>
          <a:noFill/>
          <a:ln>
            <a:noFill/>
          </a:ln>
        </p:spPr>
      </p:pic>
      <p:pic>
        <p:nvPicPr>
          <p:cNvPr id="383" name="Google Shape;383;p47"/>
          <p:cNvPicPr preferRelativeResize="0"/>
          <p:nvPr/>
        </p:nvPicPr>
        <p:blipFill>
          <a:blip r:embed="rId6">
            <a:alphaModFix/>
          </a:blip>
          <a:stretch>
            <a:fillRect/>
          </a:stretch>
        </p:blipFill>
        <p:spPr>
          <a:xfrm>
            <a:off x="4834800" y="704575"/>
            <a:ext cx="4172400" cy="2337225"/>
          </a:xfrm>
          <a:prstGeom prst="rect">
            <a:avLst/>
          </a:prstGeom>
          <a:noFill/>
          <a:ln>
            <a:noFill/>
          </a:ln>
        </p:spPr>
      </p:pic>
      <p:pic>
        <p:nvPicPr>
          <p:cNvPr id="384" name="Google Shape;384;p47"/>
          <p:cNvPicPr preferRelativeResize="0"/>
          <p:nvPr/>
        </p:nvPicPr>
        <p:blipFill>
          <a:blip r:embed="rId7">
            <a:alphaModFix/>
          </a:blip>
          <a:stretch>
            <a:fillRect/>
          </a:stretch>
        </p:blipFill>
        <p:spPr>
          <a:xfrm>
            <a:off x="5556200" y="2456275"/>
            <a:ext cx="3451000" cy="2275350"/>
          </a:xfrm>
          <a:prstGeom prst="rect">
            <a:avLst/>
          </a:prstGeom>
          <a:noFill/>
          <a:ln>
            <a:noFill/>
          </a:ln>
        </p:spPr>
      </p:pic>
      <p:pic>
        <p:nvPicPr>
          <p:cNvPr id="385" name="Google Shape;385;p47"/>
          <p:cNvPicPr preferRelativeResize="0"/>
          <p:nvPr/>
        </p:nvPicPr>
        <p:blipFill>
          <a:blip r:embed="rId8">
            <a:alphaModFix/>
          </a:blip>
          <a:stretch>
            <a:fillRect/>
          </a:stretch>
        </p:blipFill>
        <p:spPr>
          <a:xfrm>
            <a:off x="3024150" y="2764535"/>
            <a:ext cx="3287850" cy="1967090"/>
          </a:xfrm>
          <a:prstGeom prst="rect">
            <a:avLst/>
          </a:prstGeom>
          <a:noFill/>
          <a:ln>
            <a:noFill/>
          </a:ln>
        </p:spPr>
      </p:pic>
      <p:sp>
        <p:nvSpPr>
          <p:cNvPr id="386" name="Google Shape;386;p47"/>
          <p:cNvSpPr txBox="1"/>
          <p:nvPr/>
        </p:nvSpPr>
        <p:spPr>
          <a:xfrm>
            <a:off x="136800" y="257675"/>
            <a:ext cx="3997500" cy="103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000"/>
              <a:t>Wappalyzer/src/wappalyzer.js</a:t>
            </a:r>
            <a:endParaRPr sz="2000"/>
          </a:p>
          <a:p>
            <a:pPr indent="0" lvl="0" marL="0" rtl="0" algn="l">
              <a:lnSpc>
                <a:spcPct val="115000"/>
              </a:lnSpc>
              <a:spcBef>
                <a:spcPts val="1600"/>
              </a:spcBef>
              <a:spcAft>
                <a:spcPts val="1600"/>
              </a:spcAft>
              <a:buNone/>
            </a:pPr>
            <a:r>
              <a:t/>
            </a:r>
            <a:endParaRPr sz="2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0" name="Shape 390"/>
        <p:cNvGrpSpPr/>
        <p:nvPr/>
      </p:nvGrpSpPr>
      <p:grpSpPr>
        <a:xfrm>
          <a:off x="0" y="0"/>
          <a:ext cx="0" cy="0"/>
          <a:chOff x="0" y="0"/>
          <a:chExt cx="0" cy="0"/>
        </a:xfrm>
      </p:grpSpPr>
      <p:sp>
        <p:nvSpPr>
          <p:cNvPr id="391" name="Google Shape;391;p48"/>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392" name="Google Shape;392;p48"/>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393" name="Google Shape;393;p48"/>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36</a:t>
            </a:r>
            <a:endParaRPr sz="1500">
              <a:solidFill>
                <a:srgbClr val="666666"/>
              </a:solidFill>
              <a:latin typeface="Roboto Medium"/>
              <a:ea typeface="Roboto Medium"/>
              <a:cs typeface="Roboto Medium"/>
              <a:sym typeface="Roboto Medium"/>
            </a:endParaRPr>
          </a:p>
        </p:txBody>
      </p:sp>
      <p:sp>
        <p:nvSpPr>
          <p:cNvPr id="394" name="Google Shape;394;p48"/>
          <p:cNvSpPr txBox="1"/>
          <p:nvPr>
            <p:ph idx="4294967295" type="title"/>
          </p:nvPr>
        </p:nvSpPr>
        <p:spPr>
          <a:xfrm>
            <a:off x="3024150" y="7822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Deep diving into the code</a:t>
            </a:r>
            <a:endParaRPr b="1">
              <a:solidFill>
                <a:srgbClr val="FFFFFF"/>
              </a:solidFill>
            </a:endParaRPr>
          </a:p>
        </p:txBody>
      </p:sp>
      <p:sp>
        <p:nvSpPr>
          <p:cNvPr id="395" name="Google Shape;395;p48"/>
          <p:cNvSpPr txBox="1"/>
          <p:nvPr/>
        </p:nvSpPr>
        <p:spPr>
          <a:xfrm>
            <a:off x="136800" y="257675"/>
            <a:ext cx="3997500" cy="103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000"/>
              <a:t>Wappalyzer/src/apps.json</a:t>
            </a:r>
            <a:endParaRPr sz="2000"/>
          </a:p>
          <a:p>
            <a:pPr indent="0" lvl="0" marL="0" rtl="0" algn="l">
              <a:lnSpc>
                <a:spcPct val="115000"/>
              </a:lnSpc>
              <a:spcBef>
                <a:spcPts val="1600"/>
              </a:spcBef>
              <a:spcAft>
                <a:spcPts val="1600"/>
              </a:spcAft>
              <a:buNone/>
            </a:pPr>
            <a:r>
              <a:t/>
            </a:r>
            <a:endParaRPr sz="2000"/>
          </a:p>
        </p:txBody>
      </p:sp>
      <p:pic>
        <p:nvPicPr>
          <p:cNvPr id="396" name="Google Shape;396;p48"/>
          <p:cNvPicPr preferRelativeResize="0"/>
          <p:nvPr/>
        </p:nvPicPr>
        <p:blipFill>
          <a:blip r:embed="rId4">
            <a:alphaModFix/>
          </a:blip>
          <a:stretch>
            <a:fillRect/>
          </a:stretch>
        </p:blipFill>
        <p:spPr>
          <a:xfrm>
            <a:off x="136800" y="743250"/>
            <a:ext cx="8870400" cy="39883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0" name="Shape 400"/>
        <p:cNvGrpSpPr/>
        <p:nvPr/>
      </p:nvGrpSpPr>
      <p:grpSpPr>
        <a:xfrm>
          <a:off x="0" y="0"/>
          <a:ext cx="0" cy="0"/>
          <a:chOff x="0" y="0"/>
          <a:chExt cx="0" cy="0"/>
        </a:xfrm>
      </p:grpSpPr>
      <p:sp>
        <p:nvSpPr>
          <p:cNvPr id="401" name="Google Shape;401;p49"/>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402" name="Google Shape;402;p49"/>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403" name="Google Shape;403;p49"/>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37</a:t>
            </a:r>
            <a:endParaRPr sz="1500">
              <a:solidFill>
                <a:srgbClr val="666666"/>
              </a:solidFill>
              <a:latin typeface="Roboto Medium"/>
              <a:ea typeface="Roboto Medium"/>
              <a:cs typeface="Roboto Medium"/>
              <a:sym typeface="Roboto Medium"/>
            </a:endParaRPr>
          </a:p>
        </p:txBody>
      </p:sp>
      <p:sp>
        <p:nvSpPr>
          <p:cNvPr id="404" name="Google Shape;404;p49"/>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Structure of apps.json</a:t>
            </a:r>
            <a:endParaRPr b="1">
              <a:solidFill>
                <a:srgbClr val="FFFFFF"/>
              </a:solidFill>
            </a:endParaRPr>
          </a:p>
        </p:txBody>
      </p:sp>
      <p:pic>
        <p:nvPicPr>
          <p:cNvPr id="405" name="Google Shape;405;p49"/>
          <p:cNvPicPr preferRelativeResize="0"/>
          <p:nvPr/>
        </p:nvPicPr>
        <p:blipFill>
          <a:blip r:embed="rId4">
            <a:alphaModFix/>
          </a:blip>
          <a:stretch>
            <a:fillRect/>
          </a:stretch>
        </p:blipFill>
        <p:spPr>
          <a:xfrm>
            <a:off x="136800" y="704587"/>
            <a:ext cx="3309180" cy="1354762"/>
          </a:xfrm>
          <a:prstGeom prst="rect">
            <a:avLst/>
          </a:prstGeom>
          <a:noFill/>
          <a:ln>
            <a:noFill/>
          </a:ln>
        </p:spPr>
      </p:pic>
      <p:pic>
        <p:nvPicPr>
          <p:cNvPr id="406" name="Google Shape;406;p49"/>
          <p:cNvPicPr preferRelativeResize="0"/>
          <p:nvPr/>
        </p:nvPicPr>
        <p:blipFill>
          <a:blip r:embed="rId5">
            <a:alphaModFix/>
          </a:blip>
          <a:stretch>
            <a:fillRect/>
          </a:stretch>
        </p:blipFill>
        <p:spPr>
          <a:xfrm>
            <a:off x="2600974" y="2127812"/>
            <a:ext cx="2728702" cy="2502712"/>
          </a:xfrm>
          <a:prstGeom prst="rect">
            <a:avLst/>
          </a:prstGeom>
          <a:noFill/>
          <a:ln>
            <a:noFill/>
          </a:ln>
        </p:spPr>
      </p:pic>
      <p:pic>
        <p:nvPicPr>
          <p:cNvPr id="407" name="Google Shape;407;p49"/>
          <p:cNvPicPr preferRelativeResize="0"/>
          <p:nvPr/>
        </p:nvPicPr>
        <p:blipFill>
          <a:blip r:embed="rId6">
            <a:alphaModFix/>
          </a:blip>
          <a:stretch>
            <a:fillRect/>
          </a:stretch>
        </p:blipFill>
        <p:spPr>
          <a:xfrm>
            <a:off x="5397542" y="704576"/>
            <a:ext cx="3671958" cy="3802612"/>
          </a:xfrm>
          <a:prstGeom prst="rect">
            <a:avLst/>
          </a:prstGeom>
          <a:noFill/>
          <a:ln>
            <a:noFill/>
          </a:ln>
        </p:spPr>
      </p:pic>
      <p:sp>
        <p:nvSpPr>
          <p:cNvPr id="408" name="Google Shape;408;p49"/>
          <p:cNvSpPr txBox="1"/>
          <p:nvPr/>
        </p:nvSpPr>
        <p:spPr>
          <a:xfrm>
            <a:off x="136800" y="2010975"/>
            <a:ext cx="1924200" cy="70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t>root node</a:t>
            </a:r>
            <a:endParaRPr sz="1800"/>
          </a:p>
        </p:txBody>
      </p:sp>
      <p:sp>
        <p:nvSpPr>
          <p:cNvPr id="409" name="Google Shape;409;p49"/>
          <p:cNvSpPr txBox="1"/>
          <p:nvPr/>
        </p:nvSpPr>
        <p:spPr>
          <a:xfrm>
            <a:off x="352025" y="4193725"/>
            <a:ext cx="2338800" cy="53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t>categories sub-</a:t>
            </a:r>
            <a:r>
              <a:rPr lang="en-GB" sz="1800"/>
              <a:t>node</a:t>
            </a:r>
            <a:endParaRPr sz="1800"/>
          </a:p>
        </p:txBody>
      </p:sp>
      <p:sp>
        <p:nvSpPr>
          <p:cNvPr id="410" name="Google Shape;410;p49"/>
          <p:cNvSpPr txBox="1"/>
          <p:nvPr/>
        </p:nvSpPr>
        <p:spPr>
          <a:xfrm>
            <a:off x="7385975" y="343825"/>
            <a:ext cx="2338800" cy="53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t>apps</a:t>
            </a:r>
            <a:r>
              <a:rPr lang="en-GB" sz="1800"/>
              <a:t> sub-node</a:t>
            </a: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4" name="Shape 414"/>
        <p:cNvGrpSpPr/>
        <p:nvPr/>
      </p:nvGrpSpPr>
      <p:grpSpPr>
        <a:xfrm>
          <a:off x="0" y="0"/>
          <a:ext cx="0" cy="0"/>
          <a:chOff x="0" y="0"/>
          <a:chExt cx="0" cy="0"/>
        </a:xfrm>
      </p:grpSpPr>
      <p:sp>
        <p:nvSpPr>
          <p:cNvPr id="415" name="Google Shape;415;p50"/>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416" name="Google Shape;416;p50"/>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417" name="Google Shape;417;p50"/>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38</a:t>
            </a:r>
            <a:endParaRPr sz="1500">
              <a:solidFill>
                <a:srgbClr val="666666"/>
              </a:solidFill>
              <a:latin typeface="Roboto Medium"/>
              <a:ea typeface="Roboto Medium"/>
              <a:cs typeface="Roboto Medium"/>
              <a:sym typeface="Roboto Medium"/>
            </a:endParaRPr>
          </a:p>
        </p:txBody>
      </p:sp>
      <p:sp>
        <p:nvSpPr>
          <p:cNvPr id="418" name="Google Shape;418;p50"/>
          <p:cNvSpPr txBox="1"/>
          <p:nvPr/>
        </p:nvSpPr>
        <p:spPr>
          <a:xfrm>
            <a:off x="882075" y="805275"/>
            <a:ext cx="7572000" cy="381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From seeing the code, it’s trivial to conclude that the application uses custom regex/regexp to parse specific features, validates using apps.json which holds lots and lots of “patterns”, uses </a:t>
            </a:r>
            <a:r>
              <a:rPr lang="en-GB" sz="2600"/>
              <a:t>fancy function named getConfidence() to calculate the confidence score.</a:t>
            </a:r>
            <a:r>
              <a:rPr lang="en-GB" sz="2600"/>
              <a:t> </a:t>
            </a:r>
            <a:endParaRPr sz="2600"/>
          </a:p>
          <a:p>
            <a:pPr indent="-393700" lvl="0" marL="457200" rtl="0" algn="l">
              <a:lnSpc>
                <a:spcPct val="115000"/>
              </a:lnSpc>
              <a:spcBef>
                <a:spcPts val="1600"/>
              </a:spcBef>
              <a:spcAft>
                <a:spcPts val="0"/>
              </a:spcAft>
              <a:buSzPts val="2600"/>
              <a:buChar char="●"/>
            </a:pPr>
            <a:r>
              <a:rPr lang="en-GB" sz="2600"/>
              <a:t>AliasIO/Wappalyzer</a:t>
            </a:r>
            <a:r>
              <a:rPr lang="en-GB" sz="2600"/>
              <a:t>/src/wappalyzer.js#L105</a:t>
            </a:r>
            <a:endParaRPr sz="2600"/>
          </a:p>
        </p:txBody>
      </p:sp>
      <p:sp>
        <p:nvSpPr>
          <p:cNvPr id="419" name="Google Shape;419;p50"/>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Pattern matching is CoOL</a:t>
            </a:r>
            <a:endParaRPr b="1">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3" name="Shape 423"/>
        <p:cNvGrpSpPr/>
        <p:nvPr/>
      </p:nvGrpSpPr>
      <p:grpSpPr>
        <a:xfrm>
          <a:off x="0" y="0"/>
          <a:ext cx="0" cy="0"/>
          <a:chOff x="0" y="0"/>
          <a:chExt cx="0" cy="0"/>
        </a:xfrm>
      </p:grpSpPr>
      <p:sp>
        <p:nvSpPr>
          <p:cNvPr id="424" name="Google Shape;424;p51"/>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425" name="Google Shape;425;p51"/>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426" name="Google Shape;426;p51"/>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39</a:t>
            </a:r>
            <a:endParaRPr sz="1500">
              <a:solidFill>
                <a:srgbClr val="666666"/>
              </a:solidFill>
              <a:latin typeface="Roboto Medium"/>
              <a:ea typeface="Roboto Medium"/>
              <a:cs typeface="Roboto Medium"/>
              <a:sym typeface="Roboto Medium"/>
            </a:endParaRPr>
          </a:p>
        </p:txBody>
      </p:sp>
      <p:sp>
        <p:nvSpPr>
          <p:cNvPr id="427" name="Google Shape;427;p51"/>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a:t>
            </a:r>
            <a:endParaRPr b="1">
              <a:solidFill>
                <a:srgbClr val="FFFFFF"/>
              </a:solidFill>
            </a:endParaRPr>
          </a:p>
        </p:txBody>
      </p:sp>
      <p:pic>
        <p:nvPicPr>
          <p:cNvPr id="428" name="Google Shape;428;p51"/>
          <p:cNvPicPr preferRelativeResize="0"/>
          <p:nvPr/>
        </p:nvPicPr>
        <p:blipFill>
          <a:blip r:embed="rId4">
            <a:alphaModFix/>
          </a:blip>
          <a:stretch>
            <a:fillRect/>
          </a:stretch>
        </p:blipFill>
        <p:spPr>
          <a:xfrm>
            <a:off x="2786063" y="1195375"/>
            <a:ext cx="3571875" cy="2752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6"/>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85" name="Google Shape;85;p16"/>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86" name="Google Shape;86;p16"/>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4</a:t>
            </a:r>
            <a:endParaRPr sz="1500">
              <a:solidFill>
                <a:srgbClr val="666666"/>
              </a:solidFill>
              <a:latin typeface="Roboto Medium"/>
              <a:ea typeface="Roboto Medium"/>
              <a:cs typeface="Roboto Medium"/>
              <a:sym typeface="Roboto Medium"/>
            </a:endParaRPr>
          </a:p>
        </p:txBody>
      </p:sp>
      <p:sp>
        <p:nvSpPr>
          <p:cNvPr id="87" name="Google Shape;87;p16"/>
          <p:cNvSpPr txBox="1"/>
          <p:nvPr/>
        </p:nvSpPr>
        <p:spPr>
          <a:xfrm>
            <a:off x="532425" y="510450"/>
            <a:ext cx="7435800" cy="413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t>Eh, just room number and last name?</a:t>
            </a:r>
            <a:endParaRPr sz="1800"/>
          </a:p>
          <a:p>
            <a:pPr indent="0" lvl="0" marL="0" rtl="0" algn="l">
              <a:lnSpc>
                <a:spcPct val="115000"/>
              </a:lnSpc>
              <a:spcBef>
                <a:spcPts val="1600"/>
              </a:spcBef>
              <a:spcAft>
                <a:spcPts val="0"/>
              </a:spcAft>
              <a:buNone/>
            </a:pPr>
            <a:r>
              <a:rPr lang="en-GB" sz="1800"/>
              <a:t>Numerous natural options popped in instantly -</a:t>
            </a:r>
            <a:endParaRPr sz="1800"/>
          </a:p>
          <a:p>
            <a:pPr indent="-342900" lvl="0" marL="457200" rtl="0" algn="l">
              <a:lnSpc>
                <a:spcPct val="115000"/>
              </a:lnSpc>
              <a:spcBef>
                <a:spcPts val="1600"/>
              </a:spcBef>
              <a:spcAft>
                <a:spcPts val="0"/>
              </a:spcAft>
              <a:buSzPts val="1800"/>
              <a:buAutoNum type="arabicPeriod"/>
            </a:pPr>
            <a:r>
              <a:rPr lang="en-GB" sz="1800"/>
              <a:t>Social engineering (I’m looking for “xyz”, can you please help?)</a:t>
            </a:r>
            <a:endParaRPr sz="1800"/>
          </a:p>
          <a:p>
            <a:pPr indent="-342900" lvl="0" marL="457200" rtl="0" algn="l">
              <a:lnSpc>
                <a:spcPct val="115000"/>
              </a:lnSpc>
              <a:spcBef>
                <a:spcPts val="0"/>
              </a:spcBef>
              <a:spcAft>
                <a:spcPts val="0"/>
              </a:spcAft>
              <a:buSzPts val="1800"/>
              <a:buAutoNum type="arabicPeriod"/>
            </a:pPr>
            <a:r>
              <a:rPr lang="en-GB" sz="1800"/>
              <a:t>Bruteforce attack (is it 203?, 302?, 230? Yes!)</a:t>
            </a:r>
            <a:endParaRPr sz="1800"/>
          </a:p>
          <a:p>
            <a:pPr indent="-342900" lvl="0" marL="457200" rtl="0" algn="l">
              <a:lnSpc>
                <a:spcPct val="115000"/>
              </a:lnSpc>
              <a:spcBef>
                <a:spcPts val="0"/>
              </a:spcBef>
              <a:spcAft>
                <a:spcPts val="0"/>
              </a:spcAft>
              <a:buSzPts val="1800"/>
              <a:buAutoNum type="arabicPeriod"/>
            </a:pPr>
            <a:r>
              <a:rPr lang="en-GB" sz="1800"/>
              <a:t>Dictionary attack</a:t>
            </a:r>
            <a:endParaRPr sz="1800"/>
          </a:p>
          <a:p>
            <a:pPr indent="-342900" lvl="0" marL="457200" rtl="0" algn="l">
              <a:lnSpc>
                <a:spcPct val="115000"/>
              </a:lnSpc>
              <a:spcBef>
                <a:spcPts val="0"/>
              </a:spcBef>
              <a:spcAft>
                <a:spcPts val="0"/>
              </a:spcAft>
              <a:buSzPts val="1800"/>
              <a:buAutoNum type="arabicPeriod"/>
            </a:pPr>
            <a:r>
              <a:rPr lang="en-GB" sz="1800"/>
              <a:t>Social engg. + Bruteforce (Excuse me, can you look for “xyz”?)</a:t>
            </a:r>
            <a:endParaRPr sz="1800"/>
          </a:p>
          <a:p>
            <a:pPr indent="-342900" lvl="0" marL="457200" rtl="0" algn="l">
              <a:lnSpc>
                <a:spcPct val="115000"/>
              </a:lnSpc>
              <a:spcBef>
                <a:spcPts val="0"/>
              </a:spcBef>
              <a:spcAft>
                <a:spcPts val="0"/>
              </a:spcAft>
              <a:buSzPts val="1800"/>
              <a:buAutoNum type="arabicPeriod"/>
            </a:pPr>
            <a:r>
              <a:rPr lang="en-GB" sz="1800"/>
              <a:t>Information leakage  (dumpster diving?)</a:t>
            </a:r>
            <a:endParaRPr sz="1800"/>
          </a:p>
          <a:p>
            <a:pPr indent="-342900" lvl="0" marL="457200" rtl="0" algn="l">
              <a:lnSpc>
                <a:spcPct val="115000"/>
              </a:lnSpc>
              <a:spcBef>
                <a:spcPts val="0"/>
              </a:spcBef>
              <a:spcAft>
                <a:spcPts val="0"/>
              </a:spcAft>
              <a:buSzPts val="1800"/>
              <a:buAutoNum type="arabicPeriod"/>
            </a:pPr>
            <a:r>
              <a:rPr lang="en-GB" sz="1800"/>
              <a:t>Exploring the target web-app looking for vulnz</a:t>
            </a:r>
            <a:endParaRPr sz="1800"/>
          </a:p>
          <a:p>
            <a:pPr indent="0" lvl="0" marL="0" rtl="0" algn="l">
              <a:lnSpc>
                <a:spcPct val="115000"/>
              </a:lnSpc>
              <a:spcBef>
                <a:spcPts val="1600"/>
              </a:spcBef>
              <a:spcAft>
                <a:spcPts val="1600"/>
              </a:spcAft>
              <a:buNone/>
            </a:pPr>
            <a:r>
              <a:t/>
            </a:r>
            <a:endParaRPr sz="1800"/>
          </a:p>
        </p:txBody>
      </p:sp>
      <p:sp>
        <p:nvSpPr>
          <p:cNvPr id="88" name="Google Shape;88;p16"/>
          <p:cNvSpPr txBox="1"/>
          <p:nvPr>
            <p:ph idx="4294967295" type="title"/>
          </p:nvPr>
        </p:nvSpPr>
        <p:spPr>
          <a:xfrm>
            <a:off x="1175850" y="0"/>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highlight>
                  <a:srgbClr val="666666"/>
                </a:highlight>
              </a:rPr>
              <a:t>$ whoami, cont.</a:t>
            </a:r>
            <a:endParaRPr b="1">
              <a:solidFill>
                <a:srgbClr val="FFFFFF"/>
              </a:solidFill>
              <a:highlight>
                <a:srgbClr val="666666"/>
              </a:high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2" name="Shape 432"/>
        <p:cNvGrpSpPr/>
        <p:nvPr/>
      </p:nvGrpSpPr>
      <p:grpSpPr>
        <a:xfrm>
          <a:off x="0" y="0"/>
          <a:ext cx="0" cy="0"/>
          <a:chOff x="0" y="0"/>
          <a:chExt cx="0" cy="0"/>
        </a:xfrm>
      </p:grpSpPr>
      <p:sp>
        <p:nvSpPr>
          <p:cNvPr id="433" name="Google Shape;433;p52"/>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434" name="Google Shape;434;p52"/>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435" name="Google Shape;435;p52"/>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40</a:t>
            </a:r>
            <a:endParaRPr sz="1500">
              <a:solidFill>
                <a:srgbClr val="666666"/>
              </a:solidFill>
              <a:latin typeface="Roboto Medium"/>
              <a:ea typeface="Roboto Medium"/>
              <a:cs typeface="Roboto Medium"/>
              <a:sym typeface="Roboto Medium"/>
            </a:endParaRPr>
          </a:p>
        </p:txBody>
      </p:sp>
      <p:sp>
        <p:nvSpPr>
          <p:cNvPr id="436" name="Google Shape;436;p52"/>
          <p:cNvSpPr txBox="1"/>
          <p:nvPr/>
        </p:nvSpPr>
        <p:spPr>
          <a:xfrm>
            <a:off x="882075" y="805275"/>
            <a:ext cx="7572000" cy="30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Which programming language to write the fuzzer ?</a:t>
            </a:r>
            <a:endParaRPr sz="2600"/>
          </a:p>
          <a:p>
            <a:pPr indent="-393700" lvl="0" marL="457200" rtl="0" algn="l">
              <a:lnSpc>
                <a:spcPct val="115000"/>
              </a:lnSpc>
              <a:spcBef>
                <a:spcPts val="1600"/>
              </a:spcBef>
              <a:spcAft>
                <a:spcPts val="0"/>
              </a:spcAft>
              <a:buSzPts val="2600"/>
              <a:buChar char="●"/>
            </a:pPr>
            <a:r>
              <a:rPr lang="en-GB" sz="2600"/>
              <a:t>C, Java</a:t>
            </a:r>
            <a:endParaRPr sz="2600"/>
          </a:p>
          <a:p>
            <a:pPr indent="-393700" lvl="0" marL="457200" rtl="0" algn="l">
              <a:lnSpc>
                <a:spcPct val="115000"/>
              </a:lnSpc>
              <a:spcBef>
                <a:spcPts val="0"/>
              </a:spcBef>
              <a:spcAft>
                <a:spcPts val="0"/>
              </a:spcAft>
              <a:buSzPts val="2600"/>
              <a:buChar char="●"/>
            </a:pPr>
            <a:r>
              <a:rPr lang="en-GB" sz="2600"/>
              <a:t>Javascript</a:t>
            </a:r>
            <a:endParaRPr sz="2600"/>
          </a:p>
          <a:p>
            <a:pPr indent="-393700" lvl="0" marL="457200" rtl="0" algn="l">
              <a:lnSpc>
                <a:spcPct val="115000"/>
              </a:lnSpc>
              <a:spcBef>
                <a:spcPts val="0"/>
              </a:spcBef>
              <a:spcAft>
                <a:spcPts val="0"/>
              </a:spcAft>
              <a:buSzPts val="2600"/>
              <a:buChar char="●"/>
            </a:pPr>
            <a:r>
              <a:rPr lang="en-GB" sz="2600"/>
              <a:t>PHP</a:t>
            </a:r>
            <a:endParaRPr sz="2600"/>
          </a:p>
          <a:p>
            <a:pPr indent="-393700" lvl="0" marL="457200" rtl="0" algn="l">
              <a:lnSpc>
                <a:spcPct val="115000"/>
              </a:lnSpc>
              <a:spcBef>
                <a:spcPts val="0"/>
              </a:spcBef>
              <a:spcAft>
                <a:spcPts val="0"/>
              </a:spcAft>
              <a:buSzPts val="2600"/>
              <a:buChar char="●"/>
            </a:pPr>
            <a:r>
              <a:rPr lang="en-GB" sz="2600"/>
              <a:t>Python</a:t>
            </a:r>
            <a:endParaRPr sz="2600"/>
          </a:p>
        </p:txBody>
      </p:sp>
      <p:sp>
        <p:nvSpPr>
          <p:cNvPr id="437" name="Google Shape;437;p52"/>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Testing slash Fuzzing</a:t>
            </a:r>
            <a:endParaRPr b="1">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1" name="Shape 441"/>
        <p:cNvGrpSpPr/>
        <p:nvPr/>
      </p:nvGrpSpPr>
      <p:grpSpPr>
        <a:xfrm>
          <a:off x="0" y="0"/>
          <a:ext cx="0" cy="0"/>
          <a:chOff x="0" y="0"/>
          <a:chExt cx="0" cy="0"/>
        </a:xfrm>
      </p:grpSpPr>
      <p:sp>
        <p:nvSpPr>
          <p:cNvPr id="442" name="Google Shape;442;p53"/>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443" name="Google Shape;443;p53"/>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444" name="Google Shape;444;p53"/>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41</a:t>
            </a:r>
            <a:endParaRPr sz="1500">
              <a:solidFill>
                <a:srgbClr val="666666"/>
              </a:solidFill>
              <a:latin typeface="Roboto Medium"/>
              <a:ea typeface="Roboto Medium"/>
              <a:cs typeface="Roboto Medium"/>
              <a:sym typeface="Roboto Medium"/>
            </a:endParaRPr>
          </a:p>
        </p:txBody>
      </p:sp>
      <p:sp>
        <p:nvSpPr>
          <p:cNvPr id="445" name="Google Shape;445;p53"/>
          <p:cNvSpPr txBox="1"/>
          <p:nvPr/>
        </p:nvSpPr>
        <p:spPr>
          <a:xfrm>
            <a:off x="1445550" y="3824150"/>
            <a:ext cx="6252900" cy="78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S</a:t>
            </a:r>
            <a:r>
              <a:rPr lang="en-GB" sz="2600"/>
              <a:t>orry for this slide, had too much of coke</a:t>
            </a:r>
            <a:endParaRPr sz="2600"/>
          </a:p>
          <a:p>
            <a:pPr indent="0" lvl="0" marL="0" rtl="0" algn="l">
              <a:lnSpc>
                <a:spcPct val="115000"/>
              </a:lnSpc>
              <a:spcBef>
                <a:spcPts val="1600"/>
              </a:spcBef>
              <a:spcAft>
                <a:spcPts val="0"/>
              </a:spcAft>
              <a:buNone/>
            </a:pPr>
            <a:r>
              <a:t/>
            </a:r>
            <a:endParaRPr sz="2600"/>
          </a:p>
          <a:p>
            <a:pPr indent="0" lvl="0" marL="0" rtl="0" algn="l">
              <a:lnSpc>
                <a:spcPct val="115000"/>
              </a:lnSpc>
              <a:spcBef>
                <a:spcPts val="1600"/>
              </a:spcBef>
              <a:spcAft>
                <a:spcPts val="0"/>
              </a:spcAft>
              <a:buNone/>
            </a:pPr>
            <a:r>
              <a:t/>
            </a:r>
            <a:endParaRPr sz="2600"/>
          </a:p>
          <a:p>
            <a:pPr indent="0" lvl="0" marL="0" rtl="0" algn="l">
              <a:lnSpc>
                <a:spcPct val="115000"/>
              </a:lnSpc>
              <a:spcBef>
                <a:spcPts val="1600"/>
              </a:spcBef>
              <a:spcAft>
                <a:spcPts val="1600"/>
              </a:spcAft>
              <a:buNone/>
            </a:pPr>
            <a:r>
              <a:t/>
            </a:r>
            <a:endParaRPr sz="2600"/>
          </a:p>
        </p:txBody>
      </p:sp>
      <p:sp>
        <p:nvSpPr>
          <p:cNvPr id="446" name="Google Shape;446;p53"/>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Choosing language</a:t>
            </a:r>
            <a:endParaRPr b="1">
              <a:solidFill>
                <a:srgbClr val="FFFFFF"/>
              </a:solidFill>
            </a:endParaRPr>
          </a:p>
        </p:txBody>
      </p:sp>
      <p:pic>
        <p:nvPicPr>
          <p:cNvPr id="447" name="Google Shape;447;p53"/>
          <p:cNvPicPr preferRelativeResize="0"/>
          <p:nvPr/>
        </p:nvPicPr>
        <p:blipFill>
          <a:blip r:embed="rId4">
            <a:alphaModFix/>
          </a:blip>
          <a:stretch>
            <a:fillRect/>
          </a:stretch>
        </p:blipFill>
        <p:spPr>
          <a:xfrm>
            <a:off x="5673425" y="805275"/>
            <a:ext cx="3096300" cy="3096300"/>
          </a:xfrm>
          <a:prstGeom prst="rect">
            <a:avLst/>
          </a:prstGeom>
          <a:noFill/>
          <a:ln>
            <a:noFill/>
          </a:ln>
        </p:spPr>
      </p:pic>
      <p:pic>
        <p:nvPicPr>
          <p:cNvPr id="448" name="Google Shape;448;p53"/>
          <p:cNvPicPr preferRelativeResize="0"/>
          <p:nvPr/>
        </p:nvPicPr>
        <p:blipFill>
          <a:blip r:embed="rId5">
            <a:alphaModFix/>
          </a:blip>
          <a:stretch>
            <a:fillRect/>
          </a:stretch>
        </p:blipFill>
        <p:spPr>
          <a:xfrm>
            <a:off x="152400" y="892288"/>
            <a:ext cx="4917298" cy="275281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2" name="Shape 452"/>
        <p:cNvGrpSpPr/>
        <p:nvPr/>
      </p:nvGrpSpPr>
      <p:grpSpPr>
        <a:xfrm>
          <a:off x="0" y="0"/>
          <a:ext cx="0" cy="0"/>
          <a:chOff x="0" y="0"/>
          <a:chExt cx="0" cy="0"/>
        </a:xfrm>
      </p:grpSpPr>
      <p:sp>
        <p:nvSpPr>
          <p:cNvPr id="453" name="Google Shape;453;p54"/>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454" name="Google Shape;454;p54"/>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455" name="Google Shape;455;p54"/>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42</a:t>
            </a:r>
            <a:endParaRPr sz="1500">
              <a:solidFill>
                <a:srgbClr val="666666"/>
              </a:solidFill>
              <a:latin typeface="Roboto Medium"/>
              <a:ea typeface="Roboto Medium"/>
              <a:cs typeface="Roboto Medium"/>
              <a:sym typeface="Roboto Medium"/>
            </a:endParaRPr>
          </a:p>
        </p:txBody>
      </p:sp>
      <p:sp>
        <p:nvSpPr>
          <p:cNvPr id="456" name="Google Shape;456;p54"/>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Choosing language</a:t>
            </a:r>
            <a:endParaRPr b="1">
              <a:solidFill>
                <a:srgbClr val="FFFFFF"/>
              </a:solidFill>
            </a:endParaRPr>
          </a:p>
        </p:txBody>
      </p:sp>
      <p:pic>
        <p:nvPicPr>
          <p:cNvPr id="457" name="Google Shape;457;p54"/>
          <p:cNvPicPr preferRelativeResize="0"/>
          <p:nvPr/>
        </p:nvPicPr>
        <p:blipFill>
          <a:blip r:embed="rId4">
            <a:alphaModFix/>
          </a:blip>
          <a:stretch>
            <a:fillRect/>
          </a:stretch>
        </p:blipFill>
        <p:spPr>
          <a:xfrm>
            <a:off x="77225" y="81650"/>
            <a:ext cx="2827000" cy="4557525"/>
          </a:xfrm>
          <a:prstGeom prst="rect">
            <a:avLst/>
          </a:prstGeom>
          <a:noFill/>
          <a:ln>
            <a:noFill/>
          </a:ln>
        </p:spPr>
      </p:pic>
      <p:pic>
        <p:nvPicPr>
          <p:cNvPr id="458" name="Google Shape;458;p54"/>
          <p:cNvPicPr preferRelativeResize="0"/>
          <p:nvPr/>
        </p:nvPicPr>
        <p:blipFill>
          <a:blip r:embed="rId5">
            <a:alphaModFix/>
          </a:blip>
          <a:stretch>
            <a:fillRect/>
          </a:stretch>
        </p:blipFill>
        <p:spPr>
          <a:xfrm>
            <a:off x="3940750" y="2421750"/>
            <a:ext cx="5009626" cy="2217425"/>
          </a:xfrm>
          <a:prstGeom prst="rect">
            <a:avLst/>
          </a:prstGeom>
          <a:noFill/>
          <a:ln>
            <a:noFill/>
          </a:ln>
        </p:spPr>
      </p:pic>
      <p:pic>
        <p:nvPicPr>
          <p:cNvPr id="459" name="Google Shape;459;p54"/>
          <p:cNvPicPr preferRelativeResize="0"/>
          <p:nvPr/>
        </p:nvPicPr>
        <p:blipFill>
          <a:blip r:embed="rId6">
            <a:alphaModFix/>
          </a:blip>
          <a:stretch>
            <a:fillRect/>
          </a:stretch>
        </p:blipFill>
        <p:spPr>
          <a:xfrm>
            <a:off x="6807238" y="125863"/>
            <a:ext cx="2143125" cy="2143125"/>
          </a:xfrm>
          <a:prstGeom prst="rect">
            <a:avLst/>
          </a:prstGeom>
          <a:noFill/>
          <a:ln>
            <a:noFill/>
          </a:ln>
        </p:spPr>
      </p:pic>
      <p:sp>
        <p:nvSpPr>
          <p:cNvPr id="460" name="Google Shape;460;p54"/>
          <p:cNvSpPr txBox="1"/>
          <p:nvPr/>
        </p:nvSpPr>
        <p:spPr>
          <a:xfrm>
            <a:off x="3434250" y="1398825"/>
            <a:ext cx="3948600" cy="67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600"/>
              <a:t>thank u, next</a:t>
            </a:r>
            <a:endParaRPr sz="26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4" name="Shape 464"/>
        <p:cNvGrpSpPr/>
        <p:nvPr/>
      </p:nvGrpSpPr>
      <p:grpSpPr>
        <a:xfrm>
          <a:off x="0" y="0"/>
          <a:ext cx="0" cy="0"/>
          <a:chOff x="0" y="0"/>
          <a:chExt cx="0" cy="0"/>
        </a:xfrm>
      </p:grpSpPr>
      <p:sp>
        <p:nvSpPr>
          <p:cNvPr id="465" name="Google Shape;465;p55"/>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466" name="Google Shape;466;p55"/>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467" name="Google Shape;467;p55"/>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43</a:t>
            </a:r>
            <a:endParaRPr sz="1500">
              <a:solidFill>
                <a:srgbClr val="666666"/>
              </a:solidFill>
              <a:latin typeface="Roboto Medium"/>
              <a:ea typeface="Roboto Medium"/>
              <a:cs typeface="Roboto Medium"/>
              <a:sym typeface="Roboto Medium"/>
            </a:endParaRPr>
          </a:p>
        </p:txBody>
      </p:sp>
      <p:sp>
        <p:nvSpPr>
          <p:cNvPr id="468" name="Google Shape;468;p55"/>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Choosing language</a:t>
            </a:r>
            <a:endParaRPr b="1">
              <a:solidFill>
                <a:srgbClr val="FFFFFF"/>
              </a:solidFill>
            </a:endParaRPr>
          </a:p>
        </p:txBody>
      </p:sp>
      <p:pic>
        <p:nvPicPr>
          <p:cNvPr id="469" name="Google Shape;469;p55"/>
          <p:cNvPicPr preferRelativeResize="0"/>
          <p:nvPr/>
        </p:nvPicPr>
        <p:blipFill>
          <a:blip r:embed="rId4">
            <a:alphaModFix/>
          </a:blip>
          <a:stretch>
            <a:fillRect/>
          </a:stretch>
        </p:blipFill>
        <p:spPr>
          <a:xfrm>
            <a:off x="6807238" y="125863"/>
            <a:ext cx="2143125" cy="2143125"/>
          </a:xfrm>
          <a:prstGeom prst="rect">
            <a:avLst/>
          </a:prstGeom>
          <a:noFill/>
          <a:ln>
            <a:noFill/>
          </a:ln>
        </p:spPr>
      </p:pic>
      <p:sp>
        <p:nvSpPr>
          <p:cNvPr id="470" name="Google Shape;470;p55"/>
          <p:cNvSpPr txBox="1"/>
          <p:nvPr/>
        </p:nvSpPr>
        <p:spPr>
          <a:xfrm>
            <a:off x="363800" y="750651"/>
            <a:ext cx="6618000" cy="379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JS Object Model is just great.</a:t>
            </a:r>
            <a:endParaRPr sz="2600"/>
          </a:p>
          <a:p>
            <a:pPr indent="-393700" lvl="0" marL="457200" rtl="0" algn="l">
              <a:lnSpc>
                <a:spcPct val="115000"/>
              </a:lnSpc>
              <a:spcBef>
                <a:spcPts val="1600"/>
              </a:spcBef>
              <a:spcAft>
                <a:spcPts val="0"/>
              </a:spcAft>
              <a:buSzPts val="2600"/>
              <a:buChar char="❏"/>
            </a:pPr>
            <a:r>
              <a:rPr lang="en-GB" sz="2600"/>
              <a:t>Strings</a:t>
            </a:r>
            <a:endParaRPr sz="2600"/>
          </a:p>
          <a:p>
            <a:pPr indent="-393700" lvl="1" marL="914400" rtl="0" algn="l">
              <a:lnSpc>
                <a:spcPct val="115000"/>
              </a:lnSpc>
              <a:spcBef>
                <a:spcPts val="0"/>
              </a:spcBef>
              <a:spcAft>
                <a:spcPts val="0"/>
              </a:spcAft>
              <a:buSzPts val="2600"/>
              <a:buChar char="❏"/>
            </a:pPr>
            <a:r>
              <a:rPr lang="en-GB" sz="2600"/>
              <a:t>"WAT" + 1 &gt;&gt;&gt; "WAT1"</a:t>
            </a:r>
            <a:endParaRPr sz="2600"/>
          </a:p>
          <a:p>
            <a:pPr indent="-393700" lvl="1" marL="914400" rtl="0" algn="l">
              <a:lnSpc>
                <a:spcPct val="115000"/>
              </a:lnSpc>
              <a:spcBef>
                <a:spcPts val="0"/>
              </a:spcBef>
              <a:spcAft>
                <a:spcPts val="0"/>
              </a:spcAft>
              <a:buSzPts val="2600"/>
              <a:buChar char="❏"/>
            </a:pPr>
            <a:r>
              <a:rPr lang="en-GB" sz="2600"/>
              <a:t>"WAT" - 1  &gt;&gt;&gt; NaN</a:t>
            </a:r>
            <a:endParaRPr sz="2600"/>
          </a:p>
          <a:p>
            <a:pPr indent="-393700" lvl="0" marL="457200" rtl="0" algn="l">
              <a:lnSpc>
                <a:spcPct val="115000"/>
              </a:lnSpc>
              <a:spcBef>
                <a:spcPts val="0"/>
              </a:spcBef>
              <a:spcAft>
                <a:spcPts val="0"/>
              </a:spcAft>
              <a:buSzPts val="2600"/>
              <a:buChar char="❏"/>
            </a:pPr>
            <a:r>
              <a:rPr lang="en-GB" sz="2600"/>
              <a:t>Dict</a:t>
            </a:r>
            <a:endParaRPr sz="2600"/>
          </a:p>
          <a:p>
            <a:pPr indent="-393700" lvl="1" marL="914400" rtl="0" algn="l">
              <a:lnSpc>
                <a:spcPct val="115000"/>
              </a:lnSpc>
              <a:spcBef>
                <a:spcPts val="0"/>
              </a:spcBef>
              <a:spcAft>
                <a:spcPts val="0"/>
              </a:spcAft>
              <a:buSzPts val="2600"/>
              <a:buChar char="❏"/>
            </a:pPr>
            <a:r>
              <a:rPr lang="en-GB" sz="2600"/>
              <a:t>[] + {}  &gt;&gt;&gt; [object Object]</a:t>
            </a:r>
            <a:endParaRPr sz="2600"/>
          </a:p>
          <a:p>
            <a:pPr indent="-393700" lvl="1" marL="914400" rtl="0" algn="l">
              <a:lnSpc>
                <a:spcPct val="115000"/>
              </a:lnSpc>
              <a:spcBef>
                <a:spcPts val="0"/>
              </a:spcBef>
              <a:spcAft>
                <a:spcPts val="0"/>
              </a:spcAft>
              <a:buSzPts val="2600"/>
              <a:buChar char="❏"/>
            </a:pPr>
            <a:r>
              <a:rPr lang="en-GB" sz="2600"/>
              <a:t>{} + []  &gt;&gt;&gt; 0</a:t>
            </a:r>
            <a:endParaRPr sz="2600"/>
          </a:p>
          <a:p>
            <a:pPr indent="-393700" lvl="0" marL="457200" rtl="0" algn="l">
              <a:lnSpc>
                <a:spcPct val="115000"/>
              </a:lnSpc>
              <a:spcBef>
                <a:spcPts val="0"/>
              </a:spcBef>
              <a:spcAft>
                <a:spcPts val="0"/>
              </a:spcAft>
              <a:buSzPts val="2600"/>
              <a:buChar char="❏"/>
            </a:pPr>
            <a:r>
              <a:rPr lang="en-GB" sz="2600"/>
              <a:t>[] == [] &gt;&gt;&gt; false (Obviously.)</a:t>
            </a:r>
            <a:endParaRPr sz="26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4" name="Shape 474"/>
        <p:cNvGrpSpPr/>
        <p:nvPr/>
      </p:nvGrpSpPr>
      <p:grpSpPr>
        <a:xfrm>
          <a:off x="0" y="0"/>
          <a:ext cx="0" cy="0"/>
          <a:chOff x="0" y="0"/>
          <a:chExt cx="0" cy="0"/>
        </a:xfrm>
      </p:grpSpPr>
      <p:sp>
        <p:nvSpPr>
          <p:cNvPr id="475" name="Google Shape;475;p56"/>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476" name="Google Shape;476;p56"/>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477" name="Google Shape;477;p56"/>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44</a:t>
            </a:r>
            <a:endParaRPr sz="1500">
              <a:solidFill>
                <a:srgbClr val="666666"/>
              </a:solidFill>
              <a:latin typeface="Roboto Medium"/>
              <a:ea typeface="Roboto Medium"/>
              <a:cs typeface="Roboto Medium"/>
              <a:sym typeface="Roboto Medium"/>
            </a:endParaRPr>
          </a:p>
        </p:txBody>
      </p:sp>
      <p:sp>
        <p:nvSpPr>
          <p:cNvPr id="478" name="Google Shape;478;p56"/>
          <p:cNvSpPr txBox="1"/>
          <p:nvPr/>
        </p:nvSpPr>
        <p:spPr>
          <a:xfrm>
            <a:off x="2006475" y="3598525"/>
            <a:ext cx="5323200" cy="1133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GB" sz="2600"/>
              <a:t>The carbon-dated option</a:t>
            </a:r>
            <a:endParaRPr sz="2600"/>
          </a:p>
        </p:txBody>
      </p:sp>
      <p:sp>
        <p:nvSpPr>
          <p:cNvPr id="479" name="Google Shape;479;p56"/>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Choosing language</a:t>
            </a:r>
            <a:endParaRPr b="1">
              <a:solidFill>
                <a:srgbClr val="FFFFFF"/>
              </a:solidFill>
            </a:endParaRPr>
          </a:p>
        </p:txBody>
      </p:sp>
      <p:pic>
        <p:nvPicPr>
          <p:cNvPr id="480" name="Google Shape;480;p56"/>
          <p:cNvPicPr preferRelativeResize="0"/>
          <p:nvPr/>
        </p:nvPicPr>
        <p:blipFill>
          <a:blip r:embed="rId4">
            <a:alphaModFix/>
          </a:blip>
          <a:stretch>
            <a:fillRect/>
          </a:stretch>
        </p:blipFill>
        <p:spPr>
          <a:xfrm>
            <a:off x="2228100" y="903846"/>
            <a:ext cx="4879926" cy="263439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4" name="Shape 484"/>
        <p:cNvGrpSpPr/>
        <p:nvPr/>
      </p:nvGrpSpPr>
      <p:grpSpPr>
        <a:xfrm>
          <a:off x="0" y="0"/>
          <a:ext cx="0" cy="0"/>
          <a:chOff x="0" y="0"/>
          <a:chExt cx="0" cy="0"/>
        </a:xfrm>
      </p:grpSpPr>
      <p:sp>
        <p:nvSpPr>
          <p:cNvPr id="485" name="Google Shape;485;p57"/>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486" name="Google Shape;486;p57"/>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487" name="Google Shape;487;p57"/>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45</a:t>
            </a:r>
            <a:endParaRPr sz="1500">
              <a:solidFill>
                <a:srgbClr val="666666"/>
              </a:solidFill>
              <a:latin typeface="Roboto Medium"/>
              <a:ea typeface="Roboto Medium"/>
              <a:cs typeface="Roboto Medium"/>
              <a:sym typeface="Roboto Medium"/>
            </a:endParaRPr>
          </a:p>
        </p:txBody>
      </p:sp>
      <p:sp>
        <p:nvSpPr>
          <p:cNvPr id="488" name="Google Shape;488;p57"/>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Let’s get Pythonic</a:t>
            </a:r>
            <a:endParaRPr b="1">
              <a:solidFill>
                <a:srgbClr val="FFFFFF"/>
              </a:solidFill>
            </a:endParaRPr>
          </a:p>
        </p:txBody>
      </p:sp>
      <p:pic>
        <p:nvPicPr>
          <p:cNvPr id="489" name="Google Shape;489;p57"/>
          <p:cNvPicPr preferRelativeResize="0"/>
          <p:nvPr/>
        </p:nvPicPr>
        <p:blipFill>
          <a:blip r:embed="rId4">
            <a:alphaModFix/>
          </a:blip>
          <a:stretch>
            <a:fillRect/>
          </a:stretch>
        </p:blipFill>
        <p:spPr>
          <a:xfrm>
            <a:off x="4509402" y="831175"/>
            <a:ext cx="3234723" cy="3299424"/>
          </a:xfrm>
          <a:prstGeom prst="rect">
            <a:avLst/>
          </a:prstGeom>
          <a:noFill/>
          <a:ln>
            <a:noFill/>
          </a:ln>
        </p:spPr>
      </p:pic>
      <p:pic>
        <p:nvPicPr>
          <p:cNvPr id="490" name="Google Shape;490;p57"/>
          <p:cNvPicPr preferRelativeResize="0"/>
          <p:nvPr/>
        </p:nvPicPr>
        <p:blipFill>
          <a:blip r:embed="rId5">
            <a:alphaModFix/>
          </a:blip>
          <a:stretch>
            <a:fillRect/>
          </a:stretch>
        </p:blipFill>
        <p:spPr>
          <a:xfrm>
            <a:off x="885700" y="831175"/>
            <a:ext cx="3463449" cy="329942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4" name="Shape 494"/>
        <p:cNvGrpSpPr/>
        <p:nvPr/>
      </p:nvGrpSpPr>
      <p:grpSpPr>
        <a:xfrm>
          <a:off x="0" y="0"/>
          <a:ext cx="0" cy="0"/>
          <a:chOff x="0" y="0"/>
          <a:chExt cx="0" cy="0"/>
        </a:xfrm>
      </p:grpSpPr>
      <p:sp>
        <p:nvSpPr>
          <p:cNvPr id="495" name="Google Shape;495;p58"/>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496" name="Google Shape;496;p58"/>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497" name="Google Shape;497;p58"/>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46</a:t>
            </a:r>
            <a:endParaRPr sz="1500">
              <a:solidFill>
                <a:srgbClr val="666666"/>
              </a:solidFill>
              <a:latin typeface="Roboto Medium"/>
              <a:ea typeface="Roboto Medium"/>
              <a:cs typeface="Roboto Medium"/>
              <a:sym typeface="Roboto Medium"/>
            </a:endParaRPr>
          </a:p>
        </p:txBody>
      </p:sp>
      <p:sp>
        <p:nvSpPr>
          <p:cNvPr id="498" name="Google Shape;498;p58"/>
          <p:cNvSpPr txBox="1"/>
          <p:nvPr/>
        </p:nvSpPr>
        <p:spPr>
          <a:xfrm>
            <a:off x="882075" y="805275"/>
            <a:ext cx="4300500" cy="30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Found Python module named rstr</a:t>
            </a:r>
            <a:endParaRPr sz="2600"/>
          </a:p>
          <a:p>
            <a:pPr indent="0" lvl="0" marL="0" rtl="0" algn="l">
              <a:lnSpc>
                <a:spcPct val="115000"/>
              </a:lnSpc>
              <a:spcBef>
                <a:spcPts val="1600"/>
              </a:spcBef>
              <a:spcAft>
                <a:spcPts val="1600"/>
              </a:spcAft>
              <a:buNone/>
            </a:pPr>
            <a:r>
              <a:rPr lang="en-GB" sz="2600"/>
              <a:t>It has a xeger() method which allows creating a random string from a regular expression.</a:t>
            </a:r>
            <a:endParaRPr sz="2600"/>
          </a:p>
        </p:txBody>
      </p:sp>
      <p:sp>
        <p:nvSpPr>
          <p:cNvPr id="499" name="Google Shape;499;p58"/>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Regex - Regex</a:t>
            </a:r>
            <a:endParaRPr b="1">
              <a:solidFill>
                <a:srgbClr val="FFFFFF"/>
              </a:solidFill>
            </a:endParaRPr>
          </a:p>
        </p:txBody>
      </p:sp>
      <p:pic>
        <p:nvPicPr>
          <p:cNvPr id="500" name="Google Shape;500;p58"/>
          <p:cNvPicPr preferRelativeResize="0"/>
          <p:nvPr/>
        </p:nvPicPr>
        <p:blipFill>
          <a:blip r:embed="rId4">
            <a:alphaModFix/>
          </a:blip>
          <a:stretch>
            <a:fillRect/>
          </a:stretch>
        </p:blipFill>
        <p:spPr>
          <a:xfrm>
            <a:off x="5584325" y="704575"/>
            <a:ext cx="3224875" cy="3973051"/>
          </a:xfrm>
          <a:prstGeom prst="rect">
            <a:avLst/>
          </a:prstGeom>
          <a:noFill/>
          <a:ln>
            <a:noFill/>
          </a:ln>
        </p:spPr>
      </p:pic>
      <p:sp>
        <p:nvSpPr>
          <p:cNvPr id="501" name="Google Shape;501;p58"/>
          <p:cNvSpPr txBox="1"/>
          <p:nvPr/>
        </p:nvSpPr>
        <p:spPr>
          <a:xfrm>
            <a:off x="882075" y="4183225"/>
            <a:ext cx="3639000" cy="49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200"/>
              <a:t>https://bitbucket.org/leapfrogdevelopment/rstr</a:t>
            </a:r>
            <a:endParaRPr sz="12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5" name="Shape 505"/>
        <p:cNvGrpSpPr/>
        <p:nvPr/>
      </p:nvGrpSpPr>
      <p:grpSpPr>
        <a:xfrm>
          <a:off x="0" y="0"/>
          <a:ext cx="0" cy="0"/>
          <a:chOff x="0" y="0"/>
          <a:chExt cx="0" cy="0"/>
        </a:xfrm>
      </p:grpSpPr>
      <p:sp>
        <p:nvSpPr>
          <p:cNvPr id="506" name="Google Shape;506;p59"/>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507" name="Google Shape;507;p59"/>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508" name="Google Shape;508;p59"/>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47</a:t>
            </a:r>
            <a:endParaRPr sz="1500">
              <a:solidFill>
                <a:srgbClr val="666666"/>
              </a:solidFill>
              <a:latin typeface="Roboto Medium"/>
              <a:ea typeface="Roboto Medium"/>
              <a:cs typeface="Roboto Medium"/>
              <a:sym typeface="Roboto Medium"/>
            </a:endParaRPr>
          </a:p>
        </p:txBody>
      </p:sp>
      <p:sp>
        <p:nvSpPr>
          <p:cNvPr id="509" name="Google Shape;509;p59"/>
          <p:cNvSpPr txBox="1"/>
          <p:nvPr/>
        </p:nvSpPr>
        <p:spPr>
          <a:xfrm>
            <a:off x="882075" y="805275"/>
            <a:ext cx="7572000" cy="392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Unfortunately, it has </a:t>
            </a:r>
            <a:r>
              <a:rPr lang="en-GB" sz="2600"/>
              <a:t>a bug, which causes what I call “length explosion”, basically the length of string generated from various RegEx(s) tend to go up and up. I fixed i, and then found Xeger (https://pypi.org/project/xeger/)</a:t>
            </a:r>
            <a:endParaRPr sz="1200">
              <a:solidFill>
                <a:srgbClr val="6C6C6C"/>
              </a:solidFill>
              <a:highlight>
                <a:srgbClr val="F9F9F9"/>
              </a:highlight>
              <a:latin typeface="Courier New"/>
              <a:ea typeface="Courier New"/>
              <a:cs typeface="Courier New"/>
              <a:sym typeface="Courier New"/>
            </a:endParaRPr>
          </a:p>
          <a:p>
            <a:pPr indent="0" lvl="0" marL="0" rtl="0" algn="l">
              <a:lnSpc>
                <a:spcPct val="115000"/>
              </a:lnSpc>
              <a:spcBef>
                <a:spcPts val="1600"/>
              </a:spcBef>
              <a:spcAft>
                <a:spcPts val="0"/>
              </a:spcAft>
              <a:buNone/>
            </a:pPr>
            <a:r>
              <a:rPr b="1" lang="en-GB">
                <a:latin typeface="Courier New"/>
                <a:ea typeface="Courier New"/>
                <a:cs typeface="Courier New"/>
                <a:sym typeface="Courier New"/>
              </a:rPr>
              <a:t>&gt;&gt;&gt; from xeger import Xeger</a:t>
            </a:r>
            <a:br>
              <a:rPr b="1" lang="en-GB">
                <a:latin typeface="Courier New"/>
                <a:ea typeface="Courier New"/>
                <a:cs typeface="Courier New"/>
                <a:sym typeface="Courier New"/>
              </a:rPr>
            </a:br>
            <a:r>
              <a:rPr b="1" lang="en-GB">
                <a:latin typeface="Courier New"/>
                <a:ea typeface="Courier New"/>
                <a:cs typeface="Courier New"/>
                <a:sym typeface="Courier New"/>
              </a:rPr>
              <a:t>&gt;&gt;&gt; x = Xeger(limit=10)  # default limit = 10</a:t>
            </a:r>
            <a:br>
              <a:rPr b="1" lang="en-GB">
                <a:latin typeface="Courier New"/>
                <a:ea typeface="Courier New"/>
                <a:cs typeface="Courier New"/>
                <a:sym typeface="Courier New"/>
              </a:rPr>
            </a:br>
            <a:r>
              <a:rPr b="1" lang="en-GB">
                <a:latin typeface="Courier New"/>
                <a:ea typeface="Courier New"/>
                <a:cs typeface="Courier New"/>
                <a:sym typeface="Courier New"/>
              </a:rPr>
              <a:t>&gt;&gt;&gt; x.xeger("/json/([0-9]+)")</a:t>
            </a:r>
            <a:br>
              <a:rPr b="1" lang="en-GB">
                <a:latin typeface="Courier New"/>
                <a:ea typeface="Courier New"/>
                <a:cs typeface="Courier New"/>
                <a:sym typeface="Courier New"/>
              </a:rPr>
            </a:br>
            <a:r>
              <a:rPr b="1" lang="en-GB">
                <a:latin typeface="Courier New"/>
                <a:ea typeface="Courier New"/>
                <a:cs typeface="Courier New"/>
                <a:sym typeface="Courier New"/>
              </a:rPr>
              <a:t>u'/json/15062213'</a:t>
            </a:r>
            <a:endParaRPr b="1">
              <a:latin typeface="Courier New"/>
              <a:ea typeface="Courier New"/>
              <a:cs typeface="Courier New"/>
              <a:sym typeface="Courier New"/>
            </a:endParaRPr>
          </a:p>
          <a:p>
            <a:pPr indent="0" lvl="0" marL="0" rtl="0" algn="l">
              <a:lnSpc>
                <a:spcPct val="115000"/>
              </a:lnSpc>
              <a:spcBef>
                <a:spcPts val="1600"/>
              </a:spcBef>
              <a:spcAft>
                <a:spcPts val="1600"/>
              </a:spcAft>
              <a:buNone/>
            </a:pPr>
            <a:r>
              <a:t/>
            </a:r>
            <a:endParaRPr sz="2600"/>
          </a:p>
        </p:txBody>
      </p:sp>
      <p:sp>
        <p:nvSpPr>
          <p:cNvPr id="510" name="Google Shape;510;p59"/>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Esoteric rstr bug</a:t>
            </a:r>
            <a:endParaRPr b="1">
              <a:solidFill>
                <a:srgbClr val="FFFF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4" name="Shape 514"/>
        <p:cNvGrpSpPr/>
        <p:nvPr/>
      </p:nvGrpSpPr>
      <p:grpSpPr>
        <a:xfrm>
          <a:off x="0" y="0"/>
          <a:ext cx="0" cy="0"/>
          <a:chOff x="0" y="0"/>
          <a:chExt cx="0" cy="0"/>
        </a:xfrm>
      </p:grpSpPr>
      <p:sp>
        <p:nvSpPr>
          <p:cNvPr id="515" name="Google Shape;515;p60"/>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516" name="Google Shape;516;p60"/>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517" name="Google Shape;517;p60"/>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48</a:t>
            </a:r>
            <a:endParaRPr sz="1500">
              <a:solidFill>
                <a:srgbClr val="666666"/>
              </a:solidFill>
              <a:latin typeface="Roboto Medium"/>
              <a:ea typeface="Roboto Medium"/>
              <a:cs typeface="Roboto Medium"/>
              <a:sym typeface="Roboto Medium"/>
            </a:endParaRPr>
          </a:p>
        </p:txBody>
      </p:sp>
      <p:sp>
        <p:nvSpPr>
          <p:cNvPr id="518" name="Google Shape;518;p60"/>
          <p:cNvSpPr txBox="1"/>
          <p:nvPr>
            <p:ph idx="4294967295" type="title"/>
          </p:nvPr>
        </p:nvSpPr>
        <p:spPr>
          <a:xfrm>
            <a:off x="6389225" y="76350"/>
            <a:ext cx="3106500" cy="22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500">
                <a:solidFill>
                  <a:srgbClr val="000000"/>
                </a:solidFill>
              </a:rPr>
              <a:t>bug in action</a:t>
            </a:r>
            <a:endParaRPr b="1" sz="1500">
              <a:solidFill>
                <a:srgbClr val="000000"/>
              </a:solidFill>
            </a:endParaRPr>
          </a:p>
        </p:txBody>
      </p:sp>
      <p:pic>
        <p:nvPicPr>
          <p:cNvPr id="519" name="Google Shape;519;p60"/>
          <p:cNvPicPr preferRelativeResize="0"/>
          <p:nvPr/>
        </p:nvPicPr>
        <p:blipFill>
          <a:blip r:embed="rId4">
            <a:alphaModFix/>
          </a:blip>
          <a:stretch>
            <a:fillRect/>
          </a:stretch>
        </p:blipFill>
        <p:spPr>
          <a:xfrm>
            <a:off x="476475" y="416200"/>
            <a:ext cx="8191052" cy="43110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3" name="Shape 523"/>
        <p:cNvGrpSpPr/>
        <p:nvPr/>
      </p:nvGrpSpPr>
      <p:grpSpPr>
        <a:xfrm>
          <a:off x="0" y="0"/>
          <a:ext cx="0" cy="0"/>
          <a:chOff x="0" y="0"/>
          <a:chExt cx="0" cy="0"/>
        </a:xfrm>
      </p:grpSpPr>
      <p:sp>
        <p:nvSpPr>
          <p:cNvPr id="524" name="Google Shape;524;p61"/>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525" name="Google Shape;525;p61"/>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526" name="Google Shape;526;p61"/>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49</a:t>
            </a:r>
            <a:endParaRPr sz="1500">
              <a:solidFill>
                <a:srgbClr val="666666"/>
              </a:solidFill>
              <a:latin typeface="Roboto Medium"/>
              <a:ea typeface="Roboto Medium"/>
              <a:cs typeface="Roboto Medium"/>
              <a:sym typeface="Roboto Medium"/>
            </a:endParaRPr>
          </a:p>
        </p:txBody>
      </p:sp>
      <p:sp>
        <p:nvSpPr>
          <p:cNvPr id="527" name="Google Shape;527;p61"/>
          <p:cNvSpPr txBox="1"/>
          <p:nvPr/>
        </p:nvSpPr>
        <p:spPr>
          <a:xfrm>
            <a:off x="41250" y="555000"/>
            <a:ext cx="9061500" cy="114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200"/>
              <a:t>Generated tons of header-patterns </a:t>
            </a:r>
            <a:r>
              <a:rPr lang="en-GB" sz="2200"/>
              <a:t>and </a:t>
            </a:r>
            <a:r>
              <a:rPr lang="en-GB" sz="2200"/>
              <a:t>spewed those </a:t>
            </a:r>
            <a:r>
              <a:rPr lang="en-GB" sz="2200"/>
              <a:t>crafted</a:t>
            </a:r>
            <a:r>
              <a:rPr lang="en-GB" sz="2200"/>
              <a:t> server headers all over a bare-bone script on top of Python SimpleHTTPServer</a:t>
            </a:r>
            <a:endParaRPr sz="2200"/>
          </a:p>
          <a:p>
            <a:pPr indent="0" lvl="0" marL="0" rtl="0" algn="l">
              <a:lnSpc>
                <a:spcPct val="115000"/>
              </a:lnSpc>
              <a:spcBef>
                <a:spcPts val="1600"/>
              </a:spcBef>
              <a:spcAft>
                <a:spcPts val="1600"/>
              </a:spcAft>
              <a:buNone/>
            </a:pPr>
            <a:r>
              <a:t/>
            </a:r>
            <a:endParaRPr sz="2200"/>
          </a:p>
        </p:txBody>
      </p:sp>
      <p:sp>
        <p:nvSpPr>
          <p:cNvPr id="528" name="Google Shape;528;p61"/>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Initial testing</a:t>
            </a:r>
            <a:endParaRPr b="1">
              <a:solidFill>
                <a:srgbClr val="FFFFFF"/>
              </a:solidFill>
            </a:endParaRPr>
          </a:p>
        </p:txBody>
      </p:sp>
      <p:pic>
        <p:nvPicPr>
          <p:cNvPr id="529" name="Google Shape;529;p61"/>
          <p:cNvPicPr preferRelativeResize="0"/>
          <p:nvPr/>
        </p:nvPicPr>
        <p:blipFill>
          <a:blip r:embed="rId4">
            <a:alphaModFix/>
          </a:blip>
          <a:stretch>
            <a:fillRect/>
          </a:stretch>
        </p:blipFill>
        <p:spPr>
          <a:xfrm>
            <a:off x="632000" y="1768888"/>
            <a:ext cx="8072150" cy="28906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7"/>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94" name="Google Shape;94;p17"/>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95" name="Google Shape;95;p17"/>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5</a:t>
            </a:r>
            <a:endParaRPr sz="1500">
              <a:solidFill>
                <a:srgbClr val="666666"/>
              </a:solidFill>
              <a:latin typeface="Roboto Medium"/>
              <a:ea typeface="Roboto Medium"/>
              <a:cs typeface="Roboto Medium"/>
              <a:sym typeface="Roboto Medium"/>
            </a:endParaRPr>
          </a:p>
        </p:txBody>
      </p:sp>
      <p:sp>
        <p:nvSpPr>
          <p:cNvPr id="96" name="Google Shape;96;p17"/>
          <p:cNvSpPr txBox="1"/>
          <p:nvPr>
            <p:ph idx="4294967295" type="title"/>
          </p:nvPr>
        </p:nvSpPr>
        <p:spPr>
          <a:xfrm>
            <a:off x="1175850" y="0"/>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highlight>
                  <a:srgbClr val="666666"/>
                </a:highlight>
              </a:rPr>
              <a:t>$ whoami, cont.</a:t>
            </a:r>
            <a:endParaRPr b="1">
              <a:solidFill>
                <a:srgbClr val="FFFFFF"/>
              </a:solidFill>
              <a:highlight>
                <a:srgbClr val="666666"/>
              </a:highlight>
            </a:endParaRPr>
          </a:p>
        </p:txBody>
      </p:sp>
      <p:pic>
        <p:nvPicPr>
          <p:cNvPr id="97" name="Google Shape;97;p17"/>
          <p:cNvPicPr preferRelativeResize="0"/>
          <p:nvPr/>
        </p:nvPicPr>
        <p:blipFill>
          <a:blip r:embed="rId4">
            <a:alphaModFix/>
          </a:blip>
          <a:stretch>
            <a:fillRect/>
          </a:stretch>
        </p:blipFill>
        <p:spPr>
          <a:xfrm>
            <a:off x="0" y="1071937"/>
            <a:ext cx="9144002" cy="3647326"/>
          </a:xfrm>
          <a:prstGeom prst="rect">
            <a:avLst/>
          </a:prstGeom>
          <a:noFill/>
          <a:ln>
            <a:noFill/>
          </a:ln>
        </p:spPr>
      </p:pic>
      <p:sp>
        <p:nvSpPr>
          <p:cNvPr id="98" name="Google Shape;98;p17"/>
          <p:cNvSpPr txBox="1"/>
          <p:nvPr/>
        </p:nvSpPr>
        <p:spPr>
          <a:xfrm>
            <a:off x="60275" y="600925"/>
            <a:ext cx="7435800" cy="413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t>left-over test code found during brute-forcing obvious directories.</a:t>
            </a:r>
            <a:endParaRPr sz="1800"/>
          </a:p>
          <a:p>
            <a:pPr indent="0" lvl="0" marL="0" rtl="0" algn="l">
              <a:lnSpc>
                <a:spcPct val="115000"/>
              </a:lnSpc>
              <a:spcBef>
                <a:spcPts val="1600"/>
              </a:spcBef>
              <a:spcAft>
                <a:spcPts val="1600"/>
              </a:spcAft>
              <a:buNone/>
            </a:pPr>
            <a:r>
              <a:rPr lang="en-GB" sz="1800"/>
              <a:t> </a:t>
            </a: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3" name="Shape 533"/>
        <p:cNvGrpSpPr/>
        <p:nvPr/>
      </p:nvGrpSpPr>
      <p:grpSpPr>
        <a:xfrm>
          <a:off x="0" y="0"/>
          <a:ext cx="0" cy="0"/>
          <a:chOff x="0" y="0"/>
          <a:chExt cx="0" cy="0"/>
        </a:xfrm>
      </p:grpSpPr>
      <p:sp>
        <p:nvSpPr>
          <p:cNvPr id="534" name="Google Shape;534;p62"/>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535" name="Google Shape;535;p62"/>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536" name="Google Shape;536;p62"/>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50</a:t>
            </a:r>
            <a:endParaRPr sz="1500">
              <a:solidFill>
                <a:srgbClr val="666666"/>
              </a:solidFill>
              <a:latin typeface="Roboto Medium"/>
              <a:ea typeface="Roboto Medium"/>
              <a:cs typeface="Roboto Medium"/>
              <a:sym typeface="Roboto Medium"/>
            </a:endParaRPr>
          </a:p>
        </p:txBody>
      </p:sp>
      <p:sp>
        <p:nvSpPr>
          <p:cNvPr id="537" name="Google Shape;537;p62"/>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Results ?</a:t>
            </a:r>
            <a:endParaRPr b="1">
              <a:solidFill>
                <a:srgbClr val="FFFFFF"/>
              </a:solidFill>
            </a:endParaRPr>
          </a:p>
        </p:txBody>
      </p:sp>
      <p:pic>
        <p:nvPicPr>
          <p:cNvPr id="538" name="Google Shape;538;p62"/>
          <p:cNvPicPr preferRelativeResize="0"/>
          <p:nvPr/>
        </p:nvPicPr>
        <p:blipFill>
          <a:blip r:embed="rId4">
            <a:alphaModFix/>
          </a:blip>
          <a:stretch>
            <a:fillRect/>
          </a:stretch>
        </p:blipFill>
        <p:spPr>
          <a:xfrm>
            <a:off x="1611113" y="704575"/>
            <a:ext cx="5921775" cy="394478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2" name="Shape 542"/>
        <p:cNvGrpSpPr/>
        <p:nvPr/>
      </p:nvGrpSpPr>
      <p:grpSpPr>
        <a:xfrm>
          <a:off x="0" y="0"/>
          <a:ext cx="0" cy="0"/>
          <a:chOff x="0" y="0"/>
          <a:chExt cx="0" cy="0"/>
        </a:xfrm>
      </p:grpSpPr>
      <p:sp>
        <p:nvSpPr>
          <p:cNvPr id="543" name="Google Shape;543;p63"/>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544" name="Google Shape;544;p63"/>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545" name="Google Shape;545;p63"/>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51</a:t>
            </a:r>
            <a:endParaRPr sz="1500">
              <a:solidFill>
                <a:srgbClr val="666666"/>
              </a:solidFill>
              <a:latin typeface="Roboto Medium"/>
              <a:ea typeface="Roboto Medium"/>
              <a:cs typeface="Roboto Medium"/>
              <a:sym typeface="Roboto Medium"/>
            </a:endParaRPr>
          </a:p>
        </p:txBody>
      </p:sp>
      <p:sp>
        <p:nvSpPr>
          <p:cNvPr id="546" name="Google Shape;546;p63"/>
          <p:cNvSpPr txBox="1"/>
          <p:nvPr>
            <p:ph idx="4294967295" type="title"/>
          </p:nvPr>
        </p:nvSpPr>
        <p:spPr>
          <a:xfrm>
            <a:off x="-492250" y="99600"/>
            <a:ext cx="59283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Wappalyzer going crazy</a:t>
            </a:r>
            <a:endParaRPr b="1">
              <a:solidFill>
                <a:srgbClr val="FFFFFF"/>
              </a:solidFill>
            </a:endParaRPr>
          </a:p>
        </p:txBody>
      </p:sp>
      <p:pic>
        <p:nvPicPr>
          <p:cNvPr id="547" name="Google Shape;547;p63"/>
          <p:cNvPicPr preferRelativeResize="0"/>
          <p:nvPr/>
        </p:nvPicPr>
        <p:blipFill>
          <a:blip r:embed="rId4">
            <a:alphaModFix/>
          </a:blip>
          <a:stretch>
            <a:fillRect/>
          </a:stretch>
        </p:blipFill>
        <p:spPr>
          <a:xfrm>
            <a:off x="304800" y="710625"/>
            <a:ext cx="5395474" cy="3722250"/>
          </a:xfrm>
          <a:prstGeom prst="rect">
            <a:avLst/>
          </a:prstGeom>
          <a:noFill/>
          <a:ln>
            <a:noFill/>
          </a:ln>
        </p:spPr>
      </p:pic>
      <p:pic>
        <p:nvPicPr>
          <p:cNvPr id="548" name="Google Shape;548;p63"/>
          <p:cNvPicPr preferRelativeResize="0"/>
          <p:nvPr/>
        </p:nvPicPr>
        <p:blipFill>
          <a:blip r:embed="rId5">
            <a:alphaModFix/>
          </a:blip>
          <a:stretch>
            <a:fillRect/>
          </a:stretch>
        </p:blipFill>
        <p:spPr>
          <a:xfrm>
            <a:off x="5668449" y="2147925"/>
            <a:ext cx="3306927" cy="2553550"/>
          </a:xfrm>
          <a:prstGeom prst="rect">
            <a:avLst/>
          </a:prstGeom>
          <a:noFill/>
          <a:ln>
            <a:noFill/>
          </a:ln>
        </p:spPr>
      </p:pic>
      <p:pic>
        <p:nvPicPr>
          <p:cNvPr id="549" name="Google Shape;549;p63"/>
          <p:cNvPicPr preferRelativeResize="0"/>
          <p:nvPr/>
        </p:nvPicPr>
        <p:blipFill>
          <a:blip r:embed="rId6">
            <a:alphaModFix/>
          </a:blip>
          <a:stretch>
            <a:fillRect/>
          </a:stretch>
        </p:blipFill>
        <p:spPr>
          <a:xfrm>
            <a:off x="5668446" y="129721"/>
            <a:ext cx="3243275" cy="20182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3" name="Shape 553"/>
        <p:cNvGrpSpPr/>
        <p:nvPr/>
      </p:nvGrpSpPr>
      <p:grpSpPr>
        <a:xfrm>
          <a:off x="0" y="0"/>
          <a:ext cx="0" cy="0"/>
          <a:chOff x="0" y="0"/>
          <a:chExt cx="0" cy="0"/>
        </a:xfrm>
      </p:grpSpPr>
      <p:sp>
        <p:nvSpPr>
          <p:cNvPr id="554" name="Google Shape;554;p64"/>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555" name="Google Shape;555;p64"/>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556" name="Google Shape;556;p64"/>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52</a:t>
            </a:r>
            <a:endParaRPr sz="1500">
              <a:solidFill>
                <a:srgbClr val="666666"/>
              </a:solidFill>
              <a:latin typeface="Roboto Medium"/>
              <a:ea typeface="Roboto Medium"/>
              <a:cs typeface="Roboto Medium"/>
              <a:sym typeface="Roboto Medium"/>
            </a:endParaRPr>
          </a:p>
        </p:txBody>
      </p:sp>
      <p:sp>
        <p:nvSpPr>
          <p:cNvPr id="557" name="Google Shape;557;p64"/>
          <p:cNvSpPr txBox="1"/>
          <p:nvPr/>
        </p:nvSpPr>
        <p:spPr>
          <a:xfrm>
            <a:off x="882075" y="805275"/>
            <a:ext cx="7572000" cy="30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Started coding a command-line application which,</a:t>
            </a:r>
            <a:endParaRPr sz="2600"/>
          </a:p>
          <a:p>
            <a:pPr indent="-393700" lvl="0" marL="457200" rtl="0" algn="l">
              <a:lnSpc>
                <a:spcPct val="115000"/>
              </a:lnSpc>
              <a:spcBef>
                <a:spcPts val="1600"/>
              </a:spcBef>
              <a:spcAft>
                <a:spcPts val="0"/>
              </a:spcAft>
              <a:buSzPts val="2600"/>
              <a:buAutoNum type="arabicPeriod"/>
            </a:pPr>
            <a:r>
              <a:rPr lang="en-GB" sz="2600"/>
              <a:t>pull the latest apps.json from the official repository</a:t>
            </a:r>
            <a:endParaRPr sz="2600"/>
          </a:p>
          <a:p>
            <a:pPr indent="-393700" lvl="0" marL="457200" rtl="0" algn="l">
              <a:lnSpc>
                <a:spcPct val="115000"/>
              </a:lnSpc>
              <a:spcBef>
                <a:spcPts val="0"/>
              </a:spcBef>
              <a:spcAft>
                <a:spcPts val="0"/>
              </a:spcAft>
              <a:buSzPts val="2600"/>
              <a:buAutoNum type="arabicPeriod"/>
            </a:pPr>
            <a:r>
              <a:rPr lang="en-GB" sz="2600"/>
              <a:t>parses all objects from apps sub-node</a:t>
            </a:r>
            <a:endParaRPr sz="2600"/>
          </a:p>
          <a:p>
            <a:pPr indent="-393700" lvl="0" marL="457200" rtl="0" algn="l">
              <a:lnSpc>
                <a:spcPct val="115000"/>
              </a:lnSpc>
              <a:spcBef>
                <a:spcPts val="0"/>
              </a:spcBef>
              <a:spcAft>
                <a:spcPts val="0"/>
              </a:spcAft>
              <a:buSzPts val="2600"/>
              <a:buAutoNum type="arabicPeriod"/>
            </a:pPr>
            <a:r>
              <a:rPr lang="en-GB" sz="2600"/>
              <a:t>processes list of </a:t>
            </a:r>
            <a:r>
              <a:rPr lang="en-GB" sz="2600"/>
              <a:t>RegExs</a:t>
            </a:r>
            <a:r>
              <a:rPr lang="en-GB" sz="2600"/>
              <a:t> making them payloads</a:t>
            </a:r>
            <a:br>
              <a:rPr lang="en-GB" sz="2600"/>
            </a:br>
            <a:r>
              <a:rPr lang="en-GB" sz="1600"/>
              <a:t>which then can be utilised via either embedding them into the front-end (website) or in back-end (server)</a:t>
            </a:r>
            <a:endParaRPr sz="1600"/>
          </a:p>
        </p:txBody>
      </p:sp>
      <p:sp>
        <p:nvSpPr>
          <p:cNvPr id="558" name="Google Shape;558;p64"/>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Get ready for a major remodel fellas</a:t>
            </a:r>
            <a:endParaRPr b="1">
              <a:solidFill>
                <a:srgbClr val="FFFFF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2" name="Shape 562"/>
        <p:cNvGrpSpPr/>
        <p:nvPr/>
      </p:nvGrpSpPr>
      <p:grpSpPr>
        <a:xfrm>
          <a:off x="0" y="0"/>
          <a:ext cx="0" cy="0"/>
          <a:chOff x="0" y="0"/>
          <a:chExt cx="0" cy="0"/>
        </a:xfrm>
      </p:grpSpPr>
      <p:sp>
        <p:nvSpPr>
          <p:cNvPr id="563" name="Google Shape;563;p65"/>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564" name="Google Shape;564;p65"/>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565" name="Google Shape;565;p65"/>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53</a:t>
            </a:r>
            <a:endParaRPr sz="1500">
              <a:solidFill>
                <a:srgbClr val="666666"/>
              </a:solidFill>
              <a:latin typeface="Roboto Medium"/>
              <a:ea typeface="Roboto Medium"/>
              <a:cs typeface="Roboto Medium"/>
              <a:sym typeface="Roboto Medium"/>
            </a:endParaRPr>
          </a:p>
        </p:txBody>
      </p:sp>
      <p:sp>
        <p:nvSpPr>
          <p:cNvPr id="566" name="Google Shape;566;p65"/>
          <p:cNvSpPr txBox="1"/>
          <p:nvPr/>
        </p:nvSpPr>
        <p:spPr>
          <a:xfrm>
            <a:off x="882075" y="805275"/>
            <a:ext cx="7572000" cy="30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We went through a list of names though:</a:t>
            </a:r>
            <a:endParaRPr sz="2600"/>
          </a:p>
          <a:p>
            <a:pPr indent="-393700" lvl="0" marL="457200" rtl="0" algn="l">
              <a:lnSpc>
                <a:spcPct val="115000"/>
              </a:lnSpc>
              <a:spcBef>
                <a:spcPts val="1600"/>
              </a:spcBef>
              <a:spcAft>
                <a:spcPts val="0"/>
              </a:spcAft>
              <a:buSzPts val="2600"/>
              <a:buAutoNum type="arabicPeriod"/>
            </a:pPr>
            <a:r>
              <a:rPr lang="en-GB" sz="2600"/>
              <a:t>WAPDEAD</a:t>
            </a:r>
            <a:endParaRPr sz="2600"/>
          </a:p>
          <a:p>
            <a:pPr indent="-393700" lvl="0" marL="457200" rtl="0" algn="l">
              <a:lnSpc>
                <a:spcPct val="115000"/>
              </a:lnSpc>
              <a:spcBef>
                <a:spcPts val="0"/>
              </a:spcBef>
              <a:spcAft>
                <a:spcPts val="0"/>
              </a:spcAft>
              <a:buSzPts val="2600"/>
              <a:buAutoNum type="arabicPeriod"/>
            </a:pPr>
            <a:r>
              <a:rPr lang="en-GB" sz="2600"/>
              <a:t>Wappalyzer-seizure</a:t>
            </a:r>
            <a:endParaRPr sz="2600"/>
          </a:p>
          <a:p>
            <a:pPr indent="-393700" lvl="0" marL="457200" rtl="0" algn="l">
              <a:lnSpc>
                <a:spcPct val="115000"/>
              </a:lnSpc>
              <a:spcBef>
                <a:spcPts val="0"/>
              </a:spcBef>
              <a:spcAft>
                <a:spcPts val="0"/>
              </a:spcAft>
              <a:buSzPts val="2600"/>
              <a:buAutoNum type="arabicPeriod"/>
            </a:pPr>
            <a:r>
              <a:rPr lang="en-GB" sz="2600"/>
              <a:t>Weizure (</a:t>
            </a:r>
            <a:r>
              <a:rPr lang="en-GB" sz="2600"/>
              <a:t>transcended</a:t>
            </a:r>
            <a:r>
              <a:rPr lang="en-GB" sz="2600"/>
              <a:t> from No. 2)</a:t>
            </a:r>
            <a:endParaRPr sz="2600"/>
          </a:p>
          <a:p>
            <a:pPr indent="-393700" lvl="0" marL="457200" rtl="0" algn="l">
              <a:lnSpc>
                <a:spcPct val="115000"/>
              </a:lnSpc>
              <a:spcBef>
                <a:spcPts val="0"/>
              </a:spcBef>
              <a:spcAft>
                <a:spcPts val="0"/>
              </a:spcAft>
              <a:buSzPts val="2600"/>
              <a:buAutoNum type="arabicPeriod"/>
            </a:pPr>
            <a:r>
              <a:rPr lang="en-GB" sz="2600"/>
              <a:t>Confulyser (WAP-Confuse)</a:t>
            </a:r>
            <a:endParaRPr sz="2600"/>
          </a:p>
          <a:p>
            <a:pPr indent="-393700" lvl="0" marL="457200" rtl="0" algn="l">
              <a:lnSpc>
                <a:spcPct val="115000"/>
              </a:lnSpc>
              <a:spcBef>
                <a:spcPts val="0"/>
              </a:spcBef>
              <a:spcAft>
                <a:spcPts val="0"/>
              </a:spcAft>
              <a:buSzPts val="2600"/>
              <a:buAutoNum type="arabicPeriod"/>
            </a:pPr>
            <a:r>
              <a:rPr lang="en-GB" sz="2600"/>
              <a:t>WAP-DESTROY-INATOR (Phineas and Ferb)</a:t>
            </a:r>
            <a:endParaRPr sz="2600"/>
          </a:p>
        </p:txBody>
      </p:sp>
      <p:sp>
        <p:nvSpPr>
          <p:cNvPr id="567" name="Google Shape;567;p65"/>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Introducing Wapparalyser</a:t>
            </a:r>
            <a:endParaRPr b="1">
              <a:solidFill>
                <a:srgbClr val="FFFFFF"/>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1" name="Shape 571"/>
        <p:cNvGrpSpPr/>
        <p:nvPr/>
      </p:nvGrpSpPr>
      <p:grpSpPr>
        <a:xfrm>
          <a:off x="0" y="0"/>
          <a:ext cx="0" cy="0"/>
          <a:chOff x="0" y="0"/>
          <a:chExt cx="0" cy="0"/>
        </a:xfrm>
      </p:grpSpPr>
      <p:sp>
        <p:nvSpPr>
          <p:cNvPr id="572" name="Google Shape;572;p66"/>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573" name="Google Shape;573;p66"/>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574" name="Google Shape;574;p66"/>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54</a:t>
            </a:r>
            <a:endParaRPr sz="1500">
              <a:solidFill>
                <a:srgbClr val="666666"/>
              </a:solidFill>
              <a:latin typeface="Roboto Medium"/>
              <a:ea typeface="Roboto Medium"/>
              <a:cs typeface="Roboto Medium"/>
              <a:sym typeface="Roboto Medium"/>
            </a:endParaRPr>
          </a:p>
        </p:txBody>
      </p:sp>
      <p:sp>
        <p:nvSpPr>
          <p:cNvPr id="575" name="Google Shape;575;p66"/>
          <p:cNvSpPr txBox="1"/>
          <p:nvPr/>
        </p:nvSpPr>
        <p:spPr>
          <a:xfrm>
            <a:off x="882075" y="704575"/>
            <a:ext cx="7572000" cy="3832500"/>
          </a:xfrm>
          <a:prstGeom prst="rect">
            <a:avLst/>
          </a:prstGeom>
          <a:noFill/>
          <a:ln>
            <a:noFill/>
          </a:ln>
        </p:spPr>
        <p:txBody>
          <a:bodyPr anchorCtr="0" anchor="t" bIns="91425" lIns="91425" spcFirstLastPara="1" rIns="91425" wrap="square" tIns="91425">
            <a:noAutofit/>
          </a:bodyPr>
          <a:lstStyle/>
          <a:p>
            <a:pPr indent="-393700" lvl="0" marL="457200" rtl="0" algn="l">
              <a:lnSpc>
                <a:spcPct val="115000"/>
              </a:lnSpc>
              <a:spcBef>
                <a:spcPts val="0"/>
              </a:spcBef>
              <a:spcAft>
                <a:spcPts val="0"/>
              </a:spcAft>
              <a:buSzPts val="2600"/>
              <a:buChar char="➔"/>
            </a:pPr>
            <a:r>
              <a:rPr lang="en-GB" sz="2600"/>
              <a:t>Support for</a:t>
            </a:r>
            <a:endParaRPr sz="2600"/>
          </a:p>
          <a:p>
            <a:pPr indent="-393700" lvl="1" marL="914400" rtl="0" algn="l">
              <a:lnSpc>
                <a:spcPct val="115000"/>
              </a:lnSpc>
              <a:spcBef>
                <a:spcPts val="0"/>
              </a:spcBef>
              <a:spcAft>
                <a:spcPts val="0"/>
              </a:spcAft>
              <a:buSzPts val="2600"/>
              <a:buChar char="◆"/>
            </a:pPr>
            <a:r>
              <a:rPr lang="en-GB" sz="2600"/>
              <a:t>Emulating services</a:t>
            </a:r>
            <a:endParaRPr sz="2600"/>
          </a:p>
          <a:p>
            <a:pPr indent="-393700" lvl="2" marL="1371600" rtl="0" algn="l">
              <a:lnSpc>
                <a:spcPct val="115000"/>
              </a:lnSpc>
              <a:spcBef>
                <a:spcPts val="0"/>
              </a:spcBef>
              <a:spcAft>
                <a:spcPts val="0"/>
              </a:spcAft>
              <a:buSzPts val="2600"/>
              <a:buChar char="●"/>
            </a:pPr>
            <a:r>
              <a:rPr lang="en-GB" sz="2600"/>
              <a:t>Random</a:t>
            </a:r>
            <a:endParaRPr sz="2600"/>
          </a:p>
          <a:p>
            <a:pPr indent="-393700" lvl="2" marL="1371600" rtl="0" algn="l">
              <a:lnSpc>
                <a:spcPct val="115000"/>
              </a:lnSpc>
              <a:spcBef>
                <a:spcPts val="0"/>
              </a:spcBef>
              <a:spcAft>
                <a:spcPts val="0"/>
              </a:spcAft>
              <a:buSzPts val="2600"/>
              <a:buChar char="●"/>
            </a:pPr>
            <a:r>
              <a:rPr lang="en-GB" sz="2600"/>
              <a:t>All</a:t>
            </a:r>
            <a:endParaRPr sz="2600"/>
          </a:p>
          <a:p>
            <a:pPr indent="-393700" lvl="2" marL="1371600" rtl="0" algn="l">
              <a:lnSpc>
                <a:spcPct val="115000"/>
              </a:lnSpc>
              <a:spcBef>
                <a:spcPts val="0"/>
              </a:spcBef>
              <a:spcAft>
                <a:spcPts val="0"/>
              </a:spcAft>
              <a:buSzPts val="2600"/>
              <a:buChar char="●"/>
            </a:pPr>
            <a:r>
              <a:rPr lang="en-GB" sz="2600"/>
              <a:t>Certain tech-stack (e.g. MEAN, LAMP)</a:t>
            </a:r>
            <a:endParaRPr sz="2600"/>
          </a:p>
          <a:p>
            <a:pPr indent="-393700" lvl="0" marL="457200" rtl="0" algn="l">
              <a:lnSpc>
                <a:spcPct val="115000"/>
              </a:lnSpc>
              <a:spcBef>
                <a:spcPts val="0"/>
              </a:spcBef>
              <a:spcAft>
                <a:spcPts val="0"/>
              </a:spcAft>
              <a:buSzPts val="2600"/>
              <a:buChar char="➔"/>
            </a:pPr>
            <a:r>
              <a:rPr lang="en-GB" sz="2600"/>
              <a:t>In-built small fuzzer for Wappalyzer</a:t>
            </a:r>
            <a:endParaRPr sz="2600"/>
          </a:p>
          <a:p>
            <a:pPr indent="-393700" lvl="2" marL="1371600" rtl="0" algn="l">
              <a:lnSpc>
                <a:spcPct val="115000"/>
              </a:lnSpc>
              <a:spcBef>
                <a:spcPts val="0"/>
              </a:spcBef>
              <a:spcAft>
                <a:spcPts val="0"/>
              </a:spcAft>
              <a:buSzPts val="2600"/>
              <a:buChar char="●"/>
            </a:pPr>
            <a:r>
              <a:rPr lang="en-GB" sz="2600"/>
              <a:t>Blind</a:t>
            </a:r>
            <a:endParaRPr sz="2600"/>
          </a:p>
          <a:p>
            <a:pPr indent="-393700" lvl="2" marL="1371600" rtl="0" algn="l">
              <a:lnSpc>
                <a:spcPct val="115000"/>
              </a:lnSpc>
              <a:spcBef>
                <a:spcPts val="0"/>
              </a:spcBef>
              <a:spcAft>
                <a:spcPts val="0"/>
              </a:spcAft>
              <a:buSzPts val="2600"/>
              <a:buChar char="●"/>
            </a:pPr>
            <a:r>
              <a:rPr lang="en-GB" sz="2600"/>
              <a:t>metadata|js|scripts|html|headers|cookies </a:t>
            </a:r>
            <a:endParaRPr sz="2600"/>
          </a:p>
        </p:txBody>
      </p:sp>
      <p:sp>
        <p:nvSpPr>
          <p:cNvPr id="576" name="Google Shape;576;p66"/>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Features of </a:t>
            </a:r>
            <a:r>
              <a:rPr b="1" lang="en-GB"/>
              <a:t>Wapparalyser</a:t>
            </a:r>
            <a:endParaRPr b="1">
              <a:solidFill>
                <a:srgbClr val="FFFFF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0" name="Shape 580"/>
        <p:cNvGrpSpPr/>
        <p:nvPr/>
      </p:nvGrpSpPr>
      <p:grpSpPr>
        <a:xfrm>
          <a:off x="0" y="0"/>
          <a:ext cx="0" cy="0"/>
          <a:chOff x="0" y="0"/>
          <a:chExt cx="0" cy="0"/>
        </a:xfrm>
      </p:grpSpPr>
      <p:sp>
        <p:nvSpPr>
          <p:cNvPr id="581" name="Google Shape;581;p67"/>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582" name="Google Shape;582;p67"/>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583" name="Google Shape;583;p67"/>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55</a:t>
            </a:r>
            <a:endParaRPr sz="1500">
              <a:solidFill>
                <a:srgbClr val="666666"/>
              </a:solidFill>
              <a:latin typeface="Roboto Medium"/>
              <a:ea typeface="Roboto Medium"/>
              <a:cs typeface="Roboto Medium"/>
              <a:sym typeface="Roboto Medium"/>
            </a:endParaRPr>
          </a:p>
        </p:txBody>
      </p:sp>
      <p:sp>
        <p:nvSpPr>
          <p:cNvPr id="584" name="Google Shape;584;p67"/>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THE DEMO</a:t>
            </a:r>
            <a:endParaRPr b="1">
              <a:solidFill>
                <a:srgbClr val="FFFFF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8" name="Shape 588"/>
        <p:cNvGrpSpPr/>
        <p:nvPr/>
      </p:nvGrpSpPr>
      <p:grpSpPr>
        <a:xfrm>
          <a:off x="0" y="0"/>
          <a:ext cx="0" cy="0"/>
          <a:chOff x="0" y="0"/>
          <a:chExt cx="0" cy="0"/>
        </a:xfrm>
      </p:grpSpPr>
      <p:sp>
        <p:nvSpPr>
          <p:cNvPr id="589" name="Google Shape;589;p68"/>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590" name="Google Shape;590;p68"/>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591" name="Google Shape;591;p68"/>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56</a:t>
            </a:r>
            <a:endParaRPr sz="1500">
              <a:solidFill>
                <a:srgbClr val="666666"/>
              </a:solidFill>
              <a:latin typeface="Roboto Medium"/>
              <a:ea typeface="Roboto Medium"/>
              <a:cs typeface="Roboto Medium"/>
              <a:sym typeface="Roboto Medium"/>
            </a:endParaRPr>
          </a:p>
        </p:txBody>
      </p:sp>
      <p:sp>
        <p:nvSpPr>
          <p:cNvPr id="592" name="Google Shape;592;p68"/>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Impact of </a:t>
            </a:r>
            <a:r>
              <a:rPr b="1" lang="en-GB"/>
              <a:t>Wapparalyser</a:t>
            </a:r>
            <a:endParaRPr b="1">
              <a:solidFill>
                <a:srgbClr val="FFFFFF"/>
              </a:solidFill>
            </a:endParaRPr>
          </a:p>
        </p:txBody>
      </p:sp>
      <p:sp>
        <p:nvSpPr>
          <p:cNvPr id="593" name="Google Shape;593;p68"/>
          <p:cNvSpPr txBox="1"/>
          <p:nvPr/>
        </p:nvSpPr>
        <p:spPr>
          <a:xfrm>
            <a:off x="882075" y="805275"/>
            <a:ext cx="7572000" cy="3096300"/>
          </a:xfrm>
          <a:prstGeom prst="rect">
            <a:avLst/>
          </a:prstGeom>
          <a:noFill/>
          <a:ln>
            <a:noFill/>
          </a:ln>
        </p:spPr>
        <p:txBody>
          <a:bodyPr anchorCtr="0" anchor="t" bIns="91425" lIns="91425" spcFirstLastPara="1" rIns="91425" wrap="square" tIns="91425">
            <a:noAutofit/>
          </a:bodyPr>
          <a:lstStyle/>
          <a:p>
            <a:pPr indent="-393700" lvl="0" marL="457200" rtl="0" algn="l">
              <a:lnSpc>
                <a:spcPct val="115000"/>
              </a:lnSpc>
              <a:spcBef>
                <a:spcPts val="0"/>
              </a:spcBef>
              <a:spcAft>
                <a:spcPts val="0"/>
              </a:spcAft>
              <a:buSzPts val="2600"/>
              <a:buAutoNum type="arabicPeriod"/>
            </a:pPr>
            <a:r>
              <a:rPr lang="en-GB" sz="2600"/>
              <a:t>Breaks a </a:t>
            </a:r>
            <a:r>
              <a:rPr lang="en-GB" sz="2600"/>
              <a:t>company with $10M in estimated revenue annually, making their tech obsolete.</a:t>
            </a:r>
            <a:endParaRPr sz="2600"/>
          </a:p>
          <a:p>
            <a:pPr indent="-393700" lvl="0" marL="457200" rtl="0" algn="l">
              <a:lnSpc>
                <a:spcPct val="115000"/>
              </a:lnSpc>
              <a:spcBef>
                <a:spcPts val="0"/>
              </a:spcBef>
              <a:spcAft>
                <a:spcPts val="0"/>
              </a:spcAft>
              <a:buSzPts val="2600"/>
              <a:buAutoNum type="arabicPeriod"/>
            </a:pPr>
            <a:r>
              <a:rPr lang="en-GB" sz="2600"/>
              <a:t>Shows current posture of a famous recon tool.</a:t>
            </a:r>
            <a:endParaRPr sz="2600"/>
          </a:p>
          <a:p>
            <a:pPr indent="-393700" lvl="0" marL="457200" rtl="0" algn="l">
              <a:lnSpc>
                <a:spcPct val="115000"/>
              </a:lnSpc>
              <a:spcBef>
                <a:spcPts val="0"/>
              </a:spcBef>
              <a:spcAft>
                <a:spcPts val="0"/>
              </a:spcAft>
              <a:buSzPts val="2600"/>
              <a:buAutoNum type="arabicPeriod"/>
            </a:pPr>
            <a:r>
              <a:rPr lang="en-GB" sz="2600"/>
              <a:t>Describes the </a:t>
            </a:r>
            <a:r>
              <a:rPr lang="en-GB" sz="2600"/>
              <a:t>brittle</a:t>
            </a:r>
            <a:r>
              <a:rPr lang="en-GB" sz="2600"/>
              <a:t> nature of current methodologies.</a:t>
            </a:r>
            <a:endParaRPr sz="2600"/>
          </a:p>
          <a:p>
            <a:pPr indent="-393700" lvl="0" marL="457200" rtl="0" algn="l">
              <a:lnSpc>
                <a:spcPct val="115000"/>
              </a:lnSpc>
              <a:spcBef>
                <a:spcPts val="0"/>
              </a:spcBef>
              <a:spcAft>
                <a:spcPts val="0"/>
              </a:spcAft>
              <a:buSzPts val="2600"/>
              <a:buAutoNum type="arabicPeriod"/>
            </a:pPr>
            <a:r>
              <a:rPr lang="en-GB" sz="2600"/>
              <a:t>Most probably, just another security tool which will get dusty over time.</a:t>
            </a:r>
            <a:endParaRPr sz="26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7" name="Shape 597"/>
        <p:cNvGrpSpPr/>
        <p:nvPr/>
      </p:nvGrpSpPr>
      <p:grpSpPr>
        <a:xfrm>
          <a:off x="0" y="0"/>
          <a:ext cx="0" cy="0"/>
          <a:chOff x="0" y="0"/>
          <a:chExt cx="0" cy="0"/>
        </a:xfrm>
      </p:grpSpPr>
      <p:sp>
        <p:nvSpPr>
          <p:cNvPr id="598" name="Google Shape;598;p69"/>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599" name="Google Shape;599;p69"/>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600" name="Google Shape;600;p69"/>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57</a:t>
            </a:r>
            <a:endParaRPr sz="1500">
              <a:solidFill>
                <a:srgbClr val="666666"/>
              </a:solidFill>
              <a:latin typeface="Roboto Medium"/>
              <a:ea typeface="Roboto Medium"/>
              <a:cs typeface="Roboto Medium"/>
              <a:sym typeface="Roboto Medium"/>
            </a:endParaRPr>
          </a:p>
        </p:txBody>
      </p:sp>
      <p:sp>
        <p:nvSpPr>
          <p:cNvPr id="601" name="Google Shape;601;p69"/>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Open Source</a:t>
            </a:r>
            <a:r>
              <a:rPr b="1" lang="en-GB">
                <a:solidFill>
                  <a:srgbClr val="FFFFFF"/>
                </a:solidFill>
              </a:rPr>
              <a:t> == &lt;3</a:t>
            </a:r>
            <a:endParaRPr b="1">
              <a:solidFill>
                <a:srgbClr val="FFFFFF"/>
              </a:solidFill>
            </a:endParaRPr>
          </a:p>
        </p:txBody>
      </p:sp>
      <p:sp>
        <p:nvSpPr>
          <p:cNvPr id="602" name="Google Shape;602;p69"/>
          <p:cNvSpPr txBox="1"/>
          <p:nvPr/>
        </p:nvSpPr>
        <p:spPr>
          <a:xfrm>
            <a:off x="882075" y="805275"/>
            <a:ext cx="7572000" cy="30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Wapparalyser will be released under MIT license and can be found after this talk on my GitHub, </a:t>
            </a:r>
            <a:r>
              <a:rPr lang="en-GB" sz="2600" u="sng"/>
              <a:t>0x48piraj/wapparalyser</a:t>
            </a:r>
            <a:endParaRPr sz="2600"/>
          </a:p>
          <a:p>
            <a:pPr indent="0" lvl="0" marL="0" rtl="0" algn="l">
              <a:lnSpc>
                <a:spcPct val="115000"/>
              </a:lnSpc>
              <a:spcBef>
                <a:spcPts val="1600"/>
              </a:spcBef>
              <a:spcAft>
                <a:spcPts val="1600"/>
              </a:spcAft>
              <a:buNone/>
            </a:pPr>
            <a:r>
              <a:rPr lang="en-GB" sz="2600"/>
              <a:t>I’ll probably whine about the bugs/features on Twitter, so, you will get to know, easily.</a:t>
            </a:r>
            <a:endParaRPr sz="26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6" name="Shape 606"/>
        <p:cNvGrpSpPr/>
        <p:nvPr/>
      </p:nvGrpSpPr>
      <p:grpSpPr>
        <a:xfrm>
          <a:off x="0" y="0"/>
          <a:ext cx="0" cy="0"/>
          <a:chOff x="0" y="0"/>
          <a:chExt cx="0" cy="0"/>
        </a:xfrm>
      </p:grpSpPr>
      <p:sp>
        <p:nvSpPr>
          <p:cNvPr id="607" name="Google Shape;607;p70"/>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sp>
        <p:nvSpPr>
          <p:cNvPr id="608" name="Google Shape;608;p70"/>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58</a:t>
            </a:r>
            <a:endParaRPr sz="1500">
              <a:solidFill>
                <a:srgbClr val="666666"/>
              </a:solidFill>
              <a:latin typeface="Roboto Medium"/>
              <a:ea typeface="Roboto Medium"/>
              <a:cs typeface="Roboto Medium"/>
              <a:sym typeface="Roboto Medium"/>
            </a:endParaRPr>
          </a:p>
        </p:txBody>
      </p:sp>
      <p:sp>
        <p:nvSpPr>
          <p:cNvPr id="609" name="Google Shape;609;p70"/>
          <p:cNvSpPr txBox="1"/>
          <p:nvPr>
            <p:ph idx="4294967295" type="title"/>
          </p:nvPr>
        </p:nvSpPr>
        <p:spPr>
          <a:xfrm>
            <a:off x="1152825" y="135400"/>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Messing with script kiddies</a:t>
            </a:r>
            <a:endParaRPr b="1">
              <a:solidFill>
                <a:srgbClr val="FFFFFF"/>
              </a:solidFill>
            </a:endParaRPr>
          </a:p>
        </p:txBody>
      </p:sp>
      <p:pic>
        <p:nvPicPr>
          <p:cNvPr id="610" name="Google Shape;610;p70"/>
          <p:cNvPicPr preferRelativeResize="0"/>
          <p:nvPr/>
        </p:nvPicPr>
        <p:blipFill>
          <a:blip r:embed="rId4">
            <a:alphaModFix/>
          </a:blip>
          <a:stretch>
            <a:fillRect/>
          </a:stretch>
        </p:blipFill>
        <p:spPr>
          <a:xfrm>
            <a:off x="1564325" y="764335"/>
            <a:ext cx="6015351" cy="437916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4" name="Shape 614"/>
        <p:cNvGrpSpPr/>
        <p:nvPr/>
      </p:nvGrpSpPr>
      <p:grpSpPr>
        <a:xfrm>
          <a:off x="0" y="0"/>
          <a:ext cx="0" cy="0"/>
          <a:chOff x="0" y="0"/>
          <a:chExt cx="0" cy="0"/>
        </a:xfrm>
      </p:grpSpPr>
      <p:sp>
        <p:nvSpPr>
          <p:cNvPr id="615" name="Google Shape;615;p71"/>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616" name="Google Shape;616;p71"/>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617" name="Google Shape;617;p71"/>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59</a:t>
            </a:r>
            <a:endParaRPr sz="1500">
              <a:solidFill>
                <a:srgbClr val="666666"/>
              </a:solidFill>
              <a:latin typeface="Roboto Medium"/>
              <a:ea typeface="Roboto Medium"/>
              <a:cs typeface="Roboto Medium"/>
              <a:sym typeface="Roboto Medium"/>
            </a:endParaRPr>
          </a:p>
        </p:txBody>
      </p:sp>
      <p:sp>
        <p:nvSpPr>
          <p:cNvPr id="618" name="Google Shape;618;p71"/>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Messing with script kiddies</a:t>
            </a:r>
            <a:endParaRPr b="1">
              <a:solidFill>
                <a:srgbClr val="FFFFFF"/>
              </a:solidFill>
            </a:endParaRPr>
          </a:p>
        </p:txBody>
      </p:sp>
      <p:sp>
        <p:nvSpPr>
          <p:cNvPr id="619" name="Google Shape;619;p71"/>
          <p:cNvSpPr txBox="1"/>
          <p:nvPr/>
        </p:nvSpPr>
        <p:spPr>
          <a:xfrm>
            <a:off x="882075" y="805275"/>
            <a:ext cx="7572000" cy="381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600"/>
              <a:t>We all have coded exploits which go something like,</a:t>
            </a:r>
            <a:endParaRPr sz="2600"/>
          </a:p>
          <a:p>
            <a:pPr indent="0" lvl="0" marL="0" rtl="0" algn="l">
              <a:lnSpc>
                <a:spcPct val="115000"/>
              </a:lnSpc>
              <a:spcBef>
                <a:spcPts val="1600"/>
              </a:spcBef>
              <a:spcAft>
                <a:spcPts val="0"/>
              </a:spcAft>
              <a:buNone/>
            </a:pPr>
            <a:r>
              <a:rPr b="1" lang="en-GB" sz="1900">
                <a:latin typeface="Courier New"/>
                <a:ea typeface="Courier New"/>
                <a:cs typeface="Courier New"/>
                <a:sym typeface="Courier New"/>
              </a:rPr>
              <a:t>response</a:t>
            </a:r>
            <a:r>
              <a:rPr b="1" lang="en-GB" sz="1900">
                <a:solidFill>
                  <a:srgbClr val="212529"/>
                </a:solidFill>
                <a:latin typeface="Courier New"/>
                <a:ea typeface="Courier New"/>
                <a:cs typeface="Courier New"/>
                <a:sym typeface="Courier New"/>
              </a:rPr>
              <a:t> </a:t>
            </a:r>
            <a:r>
              <a:rPr b="1" lang="en-GB" sz="1900">
                <a:solidFill>
                  <a:srgbClr val="CE5C00"/>
                </a:solidFill>
                <a:latin typeface="Courier New"/>
                <a:ea typeface="Courier New"/>
                <a:cs typeface="Courier New"/>
                <a:sym typeface="Courier New"/>
              </a:rPr>
              <a:t>=</a:t>
            </a:r>
            <a:r>
              <a:rPr b="1" lang="en-GB" sz="1900">
                <a:solidFill>
                  <a:srgbClr val="212529"/>
                </a:solidFill>
                <a:latin typeface="Courier New"/>
                <a:ea typeface="Courier New"/>
                <a:cs typeface="Courier New"/>
                <a:sym typeface="Courier New"/>
              </a:rPr>
              <a:t> </a:t>
            </a:r>
            <a:r>
              <a:rPr b="1" lang="en-GB" sz="1900">
                <a:latin typeface="Courier New"/>
                <a:ea typeface="Courier New"/>
                <a:cs typeface="Courier New"/>
                <a:sym typeface="Courier New"/>
              </a:rPr>
              <a:t>requests</a:t>
            </a:r>
            <a:r>
              <a:rPr b="1" lang="en-GB" sz="1900">
                <a:solidFill>
                  <a:srgbClr val="CE5C00"/>
                </a:solidFill>
                <a:latin typeface="Courier New"/>
                <a:ea typeface="Courier New"/>
                <a:cs typeface="Courier New"/>
                <a:sym typeface="Courier New"/>
              </a:rPr>
              <a:t>.</a:t>
            </a:r>
            <a:r>
              <a:rPr b="1" lang="en-GB" sz="1900">
                <a:latin typeface="Courier New"/>
                <a:ea typeface="Courier New"/>
                <a:cs typeface="Courier New"/>
                <a:sym typeface="Courier New"/>
              </a:rPr>
              <a:t>get(</a:t>
            </a:r>
            <a:r>
              <a:rPr b="1" lang="en-GB" sz="1900">
                <a:solidFill>
                  <a:srgbClr val="4E9A06"/>
                </a:solidFill>
                <a:latin typeface="Courier New"/>
                <a:ea typeface="Courier New"/>
                <a:cs typeface="Courier New"/>
                <a:sym typeface="Courier New"/>
              </a:rPr>
              <a:t>'http://target.com'</a:t>
            </a:r>
            <a:r>
              <a:rPr b="1" lang="en-GB" sz="1900">
                <a:latin typeface="Courier New"/>
                <a:ea typeface="Courier New"/>
                <a:cs typeface="Courier New"/>
                <a:sym typeface="Courier New"/>
              </a:rPr>
              <a:t>)</a:t>
            </a:r>
            <a:endParaRPr b="1" sz="1900">
              <a:solidFill>
                <a:srgbClr val="212529"/>
              </a:solidFill>
              <a:latin typeface="Courier New"/>
              <a:ea typeface="Courier New"/>
              <a:cs typeface="Courier New"/>
              <a:sym typeface="Courier New"/>
            </a:endParaRPr>
          </a:p>
          <a:p>
            <a:pPr indent="0" lvl="0" marL="0" marR="139700" rtl="0" algn="l">
              <a:lnSpc>
                <a:spcPct val="150000"/>
              </a:lnSpc>
              <a:spcBef>
                <a:spcPts val="1600"/>
              </a:spcBef>
              <a:spcAft>
                <a:spcPts val="0"/>
              </a:spcAft>
              <a:buNone/>
            </a:pPr>
            <a:r>
              <a:rPr b="1" lang="en-GB" sz="1900">
                <a:solidFill>
                  <a:srgbClr val="204A87"/>
                </a:solidFill>
                <a:latin typeface="Courier New"/>
                <a:ea typeface="Courier New"/>
                <a:cs typeface="Courier New"/>
                <a:sym typeface="Courier New"/>
              </a:rPr>
              <a:t>if</a:t>
            </a:r>
            <a:r>
              <a:rPr b="1" lang="en-GB" sz="1900">
                <a:solidFill>
                  <a:srgbClr val="212529"/>
                </a:solidFill>
                <a:latin typeface="Courier New"/>
                <a:ea typeface="Courier New"/>
                <a:cs typeface="Courier New"/>
                <a:sym typeface="Courier New"/>
              </a:rPr>
              <a:t> </a:t>
            </a:r>
            <a:r>
              <a:rPr b="1" lang="en-GB" sz="1900">
                <a:latin typeface="Courier New"/>
                <a:ea typeface="Courier New"/>
                <a:cs typeface="Courier New"/>
                <a:sym typeface="Courier New"/>
              </a:rPr>
              <a:t>response</a:t>
            </a:r>
            <a:r>
              <a:rPr b="1" lang="en-GB" sz="1900">
                <a:solidFill>
                  <a:srgbClr val="CE5C00"/>
                </a:solidFill>
                <a:latin typeface="Courier New"/>
                <a:ea typeface="Courier New"/>
                <a:cs typeface="Courier New"/>
                <a:sym typeface="Courier New"/>
              </a:rPr>
              <a:t>.</a:t>
            </a:r>
            <a:r>
              <a:rPr b="1" lang="en-GB" sz="1900">
                <a:latin typeface="Courier New"/>
                <a:ea typeface="Courier New"/>
                <a:cs typeface="Courier New"/>
                <a:sym typeface="Courier New"/>
              </a:rPr>
              <a:t>status_code</a:t>
            </a:r>
            <a:r>
              <a:rPr b="1" lang="en-GB" sz="1900">
                <a:solidFill>
                  <a:srgbClr val="212529"/>
                </a:solidFill>
                <a:latin typeface="Courier New"/>
                <a:ea typeface="Courier New"/>
                <a:cs typeface="Courier New"/>
                <a:sym typeface="Courier New"/>
              </a:rPr>
              <a:t> </a:t>
            </a:r>
            <a:r>
              <a:rPr b="1" lang="en-GB" sz="1900">
                <a:solidFill>
                  <a:srgbClr val="CE5C00"/>
                </a:solidFill>
                <a:latin typeface="Courier New"/>
                <a:ea typeface="Courier New"/>
                <a:cs typeface="Courier New"/>
                <a:sym typeface="Courier New"/>
              </a:rPr>
              <a:t>==</a:t>
            </a:r>
            <a:r>
              <a:rPr b="1" lang="en-GB" sz="1900">
                <a:solidFill>
                  <a:srgbClr val="212529"/>
                </a:solidFill>
                <a:latin typeface="Courier New"/>
                <a:ea typeface="Courier New"/>
                <a:cs typeface="Courier New"/>
                <a:sym typeface="Courier New"/>
              </a:rPr>
              <a:t> </a:t>
            </a:r>
            <a:r>
              <a:rPr b="1" lang="en-GB" sz="1900">
                <a:solidFill>
                  <a:srgbClr val="0000CF"/>
                </a:solidFill>
                <a:latin typeface="Courier New"/>
                <a:ea typeface="Courier New"/>
                <a:cs typeface="Courier New"/>
                <a:sym typeface="Courier New"/>
              </a:rPr>
              <a:t>200</a:t>
            </a:r>
            <a:r>
              <a:rPr b="1" lang="en-GB" sz="1900">
                <a:latin typeface="Courier New"/>
                <a:ea typeface="Courier New"/>
                <a:cs typeface="Courier New"/>
                <a:sym typeface="Courier New"/>
              </a:rPr>
              <a:t>:</a:t>
            </a:r>
            <a:endParaRPr b="1" sz="1900">
              <a:solidFill>
                <a:srgbClr val="212529"/>
              </a:solidFill>
              <a:latin typeface="Courier New"/>
              <a:ea typeface="Courier New"/>
              <a:cs typeface="Courier New"/>
              <a:sym typeface="Courier New"/>
            </a:endParaRPr>
          </a:p>
          <a:p>
            <a:pPr indent="0" lvl="0" marL="0" marR="139700" rtl="0" algn="l">
              <a:lnSpc>
                <a:spcPct val="150000"/>
              </a:lnSpc>
              <a:spcBef>
                <a:spcPts val="0"/>
              </a:spcBef>
              <a:spcAft>
                <a:spcPts val="0"/>
              </a:spcAft>
              <a:buNone/>
            </a:pPr>
            <a:r>
              <a:rPr b="1" lang="en-GB" sz="1900">
                <a:solidFill>
                  <a:srgbClr val="212529"/>
                </a:solidFill>
                <a:latin typeface="Courier New"/>
                <a:ea typeface="Courier New"/>
                <a:cs typeface="Courier New"/>
                <a:sym typeface="Courier New"/>
              </a:rPr>
              <a:t>   </a:t>
            </a:r>
            <a:r>
              <a:rPr b="1" lang="en-GB" sz="1900">
                <a:solidFill>
                  <a:srgbClr val="212529"/>
                </a:solidFill>
                <a:latin typeface="Courier New"/>
                <a:ea typeface="Courier New"/>
                <a:cs typeface="Courier New"/>
                <a:sym typeface="Courier New"/>
              </a:rPr>
              <a:t> </a:t>
            </a:r>
            <a:r>
              <a:rPr b="1" lang="en-GB" sz="1900">
                <a:solidFill>
                  <a:srgbClr val="204A87"/>
                </a:solidFill>
                <a:latin typeface="Courier New"/>
                <a:ea typeface="Courier New"/>
                <a:cs typeface="Courier New"/>
                <a:sym typeface="Courier New"/>
              </a:rPr>
              <a:t>print</a:t>
            </a:r>
            <a:r>
              <a:rPr b="1" lang="en-GB" sz="1900">
                <a:latin typeface="Courier New"/>
                <a:ea typeface="Courier New"/>
                <a:cs typeface="Courier New"/>
                <a:sym typeface="Courier New"/>
              </a:rPr>
              <a:t>(</a:t>
            </a:r>
            <a:r>
              <a:rPr b="1" lang="en-GB" sz="1900">
                <a:solidFill>
                  <a:srgbClr val="4E9A06"/>
                </a:solidFill>
                <a:latin typeface="Courier New"/>
                <a:ea typeface="Courier New"/>
                <a:cs typeface="Courier New"/>
                <a:sym typeface="Courier New"/>
              </a:rPr>
              <a:t>'Success!\nRunning our 1337 exploit...'</a:t>
            </a:r>
            <a:r>
              <a:rPr b="1" lang="en-GB" sz="1900">
                <a:latin typeface="Courier New"/>
                <a:ea typeface="Courier New"/>
                <a:cs typeface="Courier New"/>
                <a:sym typeface="Courier New"/>
              </a:rPr>
              <a:t>)</a:t>
            </a:r>
            <a:endParaRPr b="1" sz="1900">
              <a:latin typeface="Courier New"/>
              <a:ea typeface="Courier New"/>
              <a:cs typeface="Courier New"/>
              <a:sym typeface="Courier New"/>
            </a:endParaRPr>
          </a:p>
          <a:p>
            <a:pPr indent="0" lvl="0" marL="0" marR="139700" rtl="0" algn="l">
              <a:lnSpc>
                <a:spcPct val="150000"/>
              </a:lnSpc>
              <a:spcBef>
                <a:spcPts val="0"/>
              </a:spcBef>
              <a:spcAft>
                <a:spcPts val="0"/>
              </a:spcAft>
              <a:buNone/>
            </a:pPr>
            <a:r>
              <a:rPr b="1" lang="en-GB" sz="1900">
                <a:solidFill>
                  <a:srgbClr val="212529"/>
                </a:solidFill>
                <a:latin typeface="Courier New"/>
                <a:ea typeface="Courier New"/>
                <a:cs typeface="Courier New"/>
                <a:sym typeface="Courier New"/>
              </a:rPr>
              <a:t>    </a:t>
            </a:r>
            <a:r>
              <a:rPr b="1" lang="en-GB" sz="1900">
                <a:solidFill>
                  <a:srgbClr val="204A87"/>
                </a:solidFill>
                <a:latin typeface="Courier New"/>
                <a:ea typeface="Courier New"/>
                <a:cs typeface="Courier New"/>
                <a:sym typeface="Courier New"/>
              </a:rPr>
              <a:t>pwn</a:t>
            </a:r>
            <a:r>
              <a:rPr b="1" lang="en-GB" sz="1900">
                <a:latin typeface="Courier New"/>
                <a:ea typeface="Courier New"/>
                <a:cs typeface="Courier New"/>
                <a:sym typeface="Courier New"/>
              </a:rPr>
              <a:t>(</a:t>
            </a:r>
            <a:r>
              <a:rPr b="1" lang="en-GB" sz="1900">
                <a:solidFill>
                  <a:srgbClr val="4E9A06"/>
                </a:solidFill>
                <a:latin typeface="Courier New"/>
                <a:ea typeface="Courier New"/>
                <a:cs typeface="Courier New"/>
                <a:sym typeface="Courier New"/>
              </a:rPr>
              <a:t>response</a:t>
            </a:r>
            <a:r>
              <a:rPr b="1" lang="en-GB" sz="1900">
                <a:latin typeface="Courier New"/>
                <a:ea typeface="Courier New"/>
                <a:cs typeface="Courier New"/>
                <a:sym typeface="Courier New"/>
              </a:rPr>
              <a:t>)</a:t>
            </a:r>
            <a:endParaRPr b="1" sz="1900">
              <a:latin typeface="Courier New"/>
              <a:ea typeface="Courier New"/>
              <a:cs typeface="Courier New"/>
              <a:sym typeface="Courier New"/>
            </a:endParaRPr>
          </a:p>
          <a:p>
            <a:pPr indent="0" lvl="0" marL="0" marR="139700" rtl="0" algn="l">
              <a:lnSpc>
                <a:spcPct val="150000"/>
              </a:lnSpc>
              <a:spcBef>
                <a:spcPts val="0"/>
              </a:spcBef>
              <a:spcAft>
                <a:spcPts val="0"/>
              </a:spcAft>
              <a:buNone/>
            </a:pPr>
            <a:r>
              <a:rPr b="1" lang="en-GB" sz="1900">
                <a:solidFill>
                  <a:srgbClr val="204A87"/>
                </a:solidFill>
                <a:latin typeface="Courier New"/>
                <a:ea typeface="Courier New"/>
                <a:cs typeface="Courier New"/>
                <a:sym typeface="Courier New"/>
              </a:rPr>
              <a:t>elif</a:t>
            </a:r>
            <a:r>
              <a:rPr b="1" lang="en-GB" sz="1900">
                <a:solidFill>
                  <a:srgbClr val="212529"/>
                </a:solidFill>
                <a:latin typeface="Courier New"/>
                <a:ea typeface="Courier New"/>
                <a:cs typeface="Courier New"/>
                <a:sym typeface="Courier New"/>
              </a:rPr>
              <a:t> </a:t>
            </a:r>
            <a:r>
              <a:rPr b="1" lang="en-GB" sz="1900">
                <a:latin typeface="Courier New"/>
                <a:ea typeface="Courier New"/>
                <a:cs typeface="Courier New"/>
                <a:sym typeface="Courier New"/>
              </a:rPr>
              <a:t>response</a:t>
            </a:r>
            <a:r>
              <a:rPr b="1" lang="en-GB" sz="1900">
                <a:solidFill>
                  <a:srgbClr val="CE5C00"/>
                </a:solidFill>
                <a:latin typeface="Courier New"/>
                <a:ea typeface="Courier New"/>
                <a:cs typeface="Courier New"/>
                <a:sym typeface="Courier New"/>
              </a:rPr>
              <a:t>.</a:t>
            </a:r>
            <a:r>
              <a:rPr b="1" lang="en-GB" sz="1900">
                <a:latin typeface="Courier New"/>
                <a:ea typeface="Courier New"/>
                <a:cs typeface="Courier New"/>
                <a:sym typeface="Courier New"/>
              </a:rPr>
              <a:t>status_code</a:t>
            </a:r>
            <a:r>
              <a:rPr b="1" lang="en-GB" sz="1900">
                <a:solidFill>
                  <a:srgbClr val="212529"/>
                </a:solidFill>
                <a:latin typeface="Courier New"/>
                <a:ea typeface="Courier New"/>
                <a:cs typeface="Courier New"/>
                <a:sym typeface="Courier New"/>
              </a:rPr>
              <a:t> </a:t>
            </a:r>
            <a:r>
              <a:rPr b="1" lang="en-GB" sz="1900">
                <a:solidFill>
                  <a:srgbClr val="CE5C00"/>
                </a:solidFill>
                <a:latin typeface="Courier New"/>
                <a:ea typeface="Courier New"/>
                <a:cs typeface="Courier New"/>
                <a:sym typeface="Courier New"/>
              </a:rPr>
              <a:t>==</a:t>
            </a:r>
            <a:r>
              <a:rPr b="1" lang="en-GB" sz="1900">
                <a:solidFill>
                  <a:srgbClr val="212529"/>
                </a:solidFill>
                <a:latin typeface="Courier New"/>
                <a:ea typeface="Courier New"/>
                <a:cs typeface="Courier New"/>
                <a:sym typeface="Courier New"/>
              </a:rPr>
              <a:t> </a:t>
            </a:r>
            <a:r>
              <a:rPr b="1" lang="en-GB" sz="1900">
                <a:solidFill>
                  <a:srgbClr val="0000CF"/>
                </a:solidFill>
                <a:latin typeface="Courier New"/>
                <a:ea typeface="Courier New"/>
                <a:cs typeface="Courier New"/>
                <a:sym typeface="Courier New"/>
              </a:rPr>
              <a:t>404</a:t>
            </a:r>
            <a:r>
              <a:rPr b="1" lang="en-GB" sz="1900">
                <a:latin typeface="Courier New"/>
                <a:ea typeface="Courier New"/>
                <a:cs typeface="Courier New"/>
                <a:sym typeface="Courier New"/>
              </a:rPr>
              <a:t>:</a:t>
            </a:r>
            <a:endParaRPr b="1" sz="1900">
              <a:solidFill>
                <a:srgbClr val="212529"/>
              </a:solidFill>
              <a:latin typeface="Courier New"/>
              <a:ea typeface="Courier New"/>
              <a:cs typeface="Courier New"/>
              <a:sym typeface="Courier New"/>
            </a:endParaRPr>
          </a:p>
          <a:p>
            <a:pPr indent="0" lvl="0" marL="0" marR="139700" rtl="0" algn="l">
              <a:lnSpc>
                <a:spcPct val="150000"/>
              </a:lnSpc>
              <a:spcBef>
                <a:spcPts val="0"/>
              </a:spcBef>
              <a:spcAft>
                <a:spcPts val="0"/>
              </a:spcAft>
              <a:buNone/>
            </a:pPr>
            <a:r>
              <a:rPr b="1" lang="en-GB" sz="1900">
                <a:solidFill>
                  <a:srgbClr val="212529"/>
                </a:solidFill>
                <a:latin typeface="Courier New"/>
                <a:ea typeface="Courier New"/>
                <a:cs typeface="Courier New"/>
                <a:sym typeface="Courier New"/>
              </a:rPr>
              <a:t>    </a:t>
            </a:r>
            <a:r>
              <a:rPr b="1" lang="en-GB" sz="1900">
                <a:solidFill>
                  <a:srgbClr val="204A87"/>
                </a:solidFill>
                <a:latin typeface="Courier New"/>
                <a:ea typeface="Courier New"/>
                <a:cs typeface="Courier New"/>
                <a:sym typeface="Courier New"/>
              </a:rPr>
              <a:t>print</a:t>
            </a:r>
            <a:r>
              <a:rPr b="1" lang="en-GB" sz="1900">
                <a:latin typeface="Courier New"/>
                <a:ea typeface="Courier New"/>
                <a:cs typeface="Courier New"/>
                <a:sym typeface="Courier New"/>
              </a:rPr>
              <a:t>(</a:t>
            </a:r>
            <a:r>
              <a:rPr b="1" lang="en-GB" sz="1900">
                <a:solidFill>
                  <a:srgbClr val="4E9A06"/>
                </a:solidFill>
                <a:latin typeface="Courier New"/>
                <a:ea typeface="Courier New"/>
                <a:cs typeface="Courier New"/>
                <a:sym typeface="Courier New"/>
              </a:rPr>
              <a:t>'Target Not Found. Quitting.'</a:t>
            </a:r>
            <a:r>
              <a:rPr b="1" lang="en-GB" sz="1900">
                <a:latin typeface="Courier New"/>
                <a:ea typeface="Courier New"/>
                <a:cs typeface="Courier New"/>
                <a:sym typeface="Courier New"/>
              </a:rPr>
              <a:t>)</a:t>
            </a:r>
            <a:endParaRPr b="1" sz="2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18"/>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104" name="Google Shape;104;p18"/>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105" name="Google Shape;105;p18"/>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6</a:t>
            </a:r>
            <a:endParaRPr sz="1500">
              <a:solidFill>
                <a:srgbClr val="666666"/>
              </a:solidFill>
              <a:latin typeface="Roboto Medium"/>
              <a:ea typeface="Roboto Medium"/>
              <a:cs typeface="Roboto Medium"/>
              <a:sym typeface="Roboto Medium"/>
            </a:endParaRPr>
          </a:p>
        </p:txBody>
      </p:sp>
      <p:sp>
        <p:nvSpPr>
          <p:cNvPr id="106" name="Google Shape;106;p18"/>
          <p:cNvSpPr txBox="1"/>
          <p:nvPr>
            <p:ph idx="4294967295" type="title"/>
          </p:nvPr>
        </p:nvSpPr>
        <p:spPr>
          <a:xfrm>
            <a:off x="1175850" y="0"/>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highlight>
                  <a:srgbClr val="666666"/>
                </a:highlight>
              </a:rPr>
              <a:t>$ whoami, cont.</a:t>
            </a:r>
            <a:endParaRPr b="1">
              <a:solidFill>
                <a:srgbClr val="FFFFFF"/>
              </a:solidFill>
              <a:highlight>
                <a:srgbClr val="666666"/>
              </a:highlight>
            </a:endParaRPr>
          </a:p>
        </p:txBody>
      </p:sp>
      <p:sp>
        <p:nvSpPr>
          <p:cNvPr id="107" name="Google Shape;107;p18"/>
          <p:cNvSpPr txBox="1"/>
          <p:nvPr/>
        </p:nvSpPr>
        <p:spPr>
          <a:xfrm>
            <a:off x="60275" y="460275"/>
            <a:ext cx="7435800" cy="72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t>Fortunately or </a:t>
            </a:r>
            <a:r>
              <a:rPr lang="en-GB" sz="1800"/>
              <a:t>unfortunately (depends on your perspective), the error prevented further exploitation.</a:t>
            </a:r>
            <a:endParaRPr sz="1800"/>
          </a:p>
        </p:txBody>
      </p:sp>
      <p:pic>
        <p:nvPicPr>
          <p:cNvPr id="108" name="Google Shape;108;p18"/>
          <p:cNvPicPr preferRelativeResize="0"/>
          <p:nvPr/>
        </p:nvPicPr>
        <p:blipFill>
          <a:blip r:embed="rId4">
            <a:alphaModFix/>
          </a:blip>
          <a:stretch>
            <a:fillRect/>
          </a:stretch>
        </p:blipFill>
        <p:spPr>
          <a:xfrm>
            <a:off x="764488" y="1186871"/>
            <a:ext cx="7615025" cy="1543729"/>
          </a:xfrm>
          <a:prstGeom prst="rect">
            <a:avLst/>
          </a:prstGeom>
          <a:noFill/>
          <a:ln>
            <a:noFill/>
          </a:ln>
        </p:spPr>
      </p:pic>
      <p:pic>
        <p:nvPicPr>
          <p:cNvPr id="109" name="Google Shape;109;p18"/>
          <p:cNvPicPr preferRelativeResize="0"/>
          <p:nvPr/>
        </p:nvPicPr>
        <p:blipFill>
          <a:blip r:embed="rId5">
            <a:alphaModFix/>
          </a:blip>
          <a:stretch>
            <a:fillRect/>
          </a:stretch>
        </p:blipFill>
        <p:spPr>
          <a:xfrm>
            <a:off x="0" y="3338625"/>
            <a:ext cx="9144000" cy="1393000"/>
          </a:xfrm>
          <a:prstGeom prst="rect">
            <a:avLst/>
          </a:prstGeom>
          <a:noFill/>
          <a:ln>
            <a:noFill/>
          </a:ln>
        </p:spPr>
      </p:pic>
      <p:sp>
        <p:nvSpPr>
          <p:cNvPr id="110" name="Google Shape;110;p18"/>
          <p:cNvSpPr txBox="1"/>
          <p:nvPr/>
        </p:nvSpPr>
        <p:spPr>
          <a:xfrm>
            <a:off x="60275" y="2918175"/>
            <a:ext cx="7435800" cy="72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t>During testing, I also found Trace.axd which said,</a:t>
            </a:r>
            <a:endParaRPr sz="18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3" name="Shape 623"/>
        <p:cNvGrpSpPr/>
        <p:nvPr/>
      </p:nvGrpSpPr>
      <p:grpSpPr>
        <a:xfrm>
          <a:off x="0" y="0"/>
          <a:ext cx="0" cy="0"/>
          <a:chOff x="0" y="0"/>
          <a:chExt cx="0" cy="0"/>
        </a:xfrm>
      </p:grpSpPr>
      <p:sp>
        <p:nvSpPr>
          <p:cNvPr id="624" name="Google Shape;624;p72"/>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625" name="Google Shape;625;p72"/>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626" name="Google Shape;626;p72"/>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60</a:t>
            </a:r>
            <a:endParaRPr sz="1500">
              <a:solidFill>
                <a:srgbClr val="666666"/>
              </a:solidFill>
              <a:latin typeface="Roboto Medium"/>
              <a:ea typeface="Roboto Medium"/>
              <a:cs typeface="Roboto Medium"/>
              <a:sym typeface="Roboto Medium"/>
            </a:endParaRPr>
          </a:p>
        </p:txBody>
      </p:sp>
      <p:sp>
        <p:nvSpPr>
          <p:cNvPr id="627" name="Google Shape;627;p72"/>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Messing with script kiddies</a:t>
            </a:r>
            <a:endParaRPr b="1">
              <a:solidFill>
                <a:srgbClr val="FFFFFF"/>
              </a:solidFill>
            </a:endParaRPr>
          </a:p>
        </p:txBody>
      </p:sp>
      <p:sp>
        <p:nvSpPr>
          <p:cNvPr id="628" name="Google Shape;628;p72"/>
          <p:cNvSpPr txBox="1"/>
          <p:nvPr/>
        </p:nvSpPr>
        <p:spPr>
          <a:xfrm>
            <a:off x="882075" y="805275"/>
            <a:ext cx="7572000" cy="3813000"/>
          </a:xfrm>
          <a:prstGeom prst="rect">
            <a:avLst/>
          </a:prstGeom>
          <a:noFill/>
          <a:ln>
            <a:noFill/>
          </a:ln>
        </p:spPr>
        <p:txBody>
          <a:bodyPr anchorCtr="0" anchor="t" bIns="91425" lIns="91425" spcFirstLastPara="1" rIns="91425" wrap="square" tIns="91425">
            <a:noAutofit/>
          </a:bodyPr>
          <a:lstStyle/>
          <a:p>
            <a:pPr indent="0" lvl="0" marL="0" marR="139700" rtl="0" algn="l">
              <a:lnSpc>
                <a:spcPct val="150000"/>
              </a:lnSpc>
              <a:spcBef>
                <a:spcPts val="0"/>
              </a:spcBef>
              <a:spcAft>
                <a:spcPts val="0"/>
              </a:spcAft>
              <a:buNone/>
            </a:pPr>
            <a:r>
              <a:rPr lang="en-GB" sz="2200"/>
              <a:t>The </a:t>
            </a:r>
            <a:r>
              <a:rPr lang="en-GB" sz="2200"/>
              <a:t>typical</a:t>
            </a:r>
            <a:r>
              <a:rPr lang="en-GB" sz="2200"/>
              <a:t> what I called “script-kiddie cycle”</a:t>
            </a:r>
            <a:endParaRPr sz="2200"/>
          </a:p>
          <a:p>
            <a:pPr indent="-368300" lvl="0" marL="457200" marR="139700" rtl="0" algn="l">
              <a:lnSpc>
                <a:spcPct val="150000"/>
              </a:lnSpc>
              <a:spcBef>
                <a:spcPts val="0"/>
              </a:spcBef>
              <a:spcAft>
                <a:spcPts val="0"/>
              </a:spcAft>
              <a:buSzPts val="2200"/>
              <a:buChar char="●"/>
            </a:pPr>
            <a:r>
              <a:rPr lang="en-GB" sz="2200"/>
              <a:t>We release our exploits.</a:t>
            </a:r>
            <a:endParaRPr sz="2200"/>
          </a:p>
          <a:p>
            <a:pPr indent="-368300" lvl="0" marL="457200" marR="139700" rtl="0" algn="l">
              <a:lnSpc>
                <a:spcPct val="150000"/>
              </a:lnSpc>
              <a:spcBef>
                <a:spcPts val="0"/>
              </a:spcBef>
              <a:spcAft>
                <a:spcPts val="0"/>
              </a:spcAft>
              <a:buSzPts val="2200"/>
              <a:buChar char="●"/>
            </a:pPr>
            <a:r>
              <a:rPr lang="en-GB" sz="2200"/>
              <a:t>Script kiddie goes to repository, blog, the source!</a:t>
            </a:r>
            <a:endParaRPr sz="2200"/>
          </a:p>
          <a:p>
            <a:pPr indent="-368300" lvl="0" marL="457200" marR="139700" rtl="0" algn="l">
              <a:lnSpc>
                <a:spcPct val="150000"/>
              </a:lnSpc>
              <a:spcBef>
                <a:spcPts val="0"/>
              </a:spcBef>
              <a:spcAft>
                <a:spcPts val="0"/>
              </a:spcAft>
              <a:buSzPts val="2200"/>
              <a:buChar char="●"/>
            </a:pPr>
            <a:r>
              <a:rPr lang="en-GB" sz="2200"/>
              <a:t>Does CTRL+C then CTRL+V into his Notepad.</a:t>
            </a:r>
            <a:endParaRPr sz="2200"/>
          </a:p>
          <a:p>
            <a:pPr indent="-368300" lvl="0" marL="457200" marR="139700" rtl="0" algn="l">
              <a:lnSpc>
                <a:spcPct val="150000"/>
              </a:lnSpc>
              <a:spcBef>
                <a:spcPts val="0"/>
              </a:spcBef>
              <a:spcAft>
                <a:spcPts val="0"/>
              </a:spcAft>
              <a:buSzPts val="2200"/>
              <a:buChar char="●"/>
            </a:pPr>
            <a:r>
              <a:rPr lang="en-GB" sz="2200"/>
              <a:t>Saves the file, tries to run the script ...</a:t>
            </a:r>
            <a:endParaRPr sz="2200"/>
          </a:p>
          <a:p>
            <a:pPr indent="-368300" lvl="0" marL="457200" marR="139700" rtl="0" algn="l">
              <a:lnSpc>
                <a:spcPct val="150000"/>
              </a:lnSpc>
              <a:spcBef>
                <a:spcPts val="0"/>
              </a:spcBef>
              <a:spcAft>
                <a:spcPts val="0"/>
              </a:spcAft>
              <a:buSzPts val="2200"/>
              <a:buChar char="●"/>
            </a:pPr>
            <a:r>
              <a:rPr lang="en-GB" sz="2200"/>
              <a:t>Cries in the corner if we intentionally broke some parts in our exploit.</a:t>
            </a:r>
            <a:endParaRPr sz="22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2" name="Shape 632"/>
        <p:cNvGrpSpPr/>
        <p:nvPr/>
      </p:nvGrpSpPr>
      <p:grpSpPr>
        <a:xfrm>
          <a:off x="0" y="0"/>
          <a:ext cx="0" cy="0"/>
          <a:chOff x="0" y="0"/>
          <a:chExt cx="0" cy="0"/>
        </a:xfrm>
      </p:grpSpPr>
      <p:sp>
        <p:nvSpPr>
          <p:cNvPr id="633" name="Google Shape;633;p73"/>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634" name="Google Shape;634;p73"/>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635" name="Google Shape;635;p73"/>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61</a:t>
            </a:r>
            <a:endParaRPr sz="1500">
              <a:solidFill>
                <a:srgbClr val="666666"/>
              </a:solidFill>
              <a:latin typeface="Roboto Medium"/>
              <a:ea typeface="Roboto Medium"/>
              <a:cs typeface="Roboto Medium"/>
              <a:sym typeface="Roboto Medium"/>
            </a:endParaRPr>
          </a:p>
        </p:txBody>
      </p:sp>
      <p:sp>
        <p:nvSpPr>
          <p:cNvPr id="636" name="Google Shape;636;p73"/>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Messing with script kiddies</a:t>
            </a:r>
            <a:endParaRPr b="1">
              <a:solidFill>
                <a:srgbClr val="FFFFFF"/>
              </a:solidFill>
            </a:endParaRPr>
          </a:p>
        </p:txBody>
      </p:sp>
      <p:sp>
        <p:nvSpPr>
          <p:cNvPr id="637" name="Google Shape;637;p73"/>
          <p:cNvSpPr txBox="1"/>
          <p:nvPr/>
        </p:nvSpPr>
        <p:spPr>
          <a:xfrm>
            <a:off x="882075" y="841738"/>
            <a:ext cx="7572000" cy="3813000"/>
          </a:xfrm>
          <a:prstGeom prst="rect">
            <a:avLst/>
          </a:prstGeom>
          <a:noFill/>
          <a:ln>
            <a:noFill/>
          </a:ln>
        </p:spPr>
        <p:txBody>
          <a:bodyPr anchorCtr="0" anchor="t" bIns="91425" lIns="91425" spcFirstLastPara="1" rIns="91425" wrap="square" tIns="91425">
            <a:noAutofit/>
          </a:bodyPr>
          <a:lstStyle/>
          <a:p>
            <a:pPr indent="-368300" lvl="0" marL="457200" marR="139700" rtl="0" algn="l">
              <a:lnSpc>
                <a:spcPct val="150000"/>
              </a:lnSpc>
              <a:spcBef>
                <a:spcPts val="0"/>
              </a:spcBef>
              <a:spcAft>
                <a:spcPts val="0"/>
              </a:spcAft>
              <a:buSzPts val="2200"/>
              <a:buAutoNum type="arabicPeriod"/>
            </a:pPr>
            <a:r>
              <a:rPr lang="en-GB" sz="2200"/>
              <a:t>What if we can break those exploits (?)</a:t>
            </a:r>
            <a:endParaRPr sz="2200"/>
          </a:p>
          <a:p>
            <a:pPr indent="-368300" lvl="0" marL="457200" marR="139700" rtl="0" algn="l">
              <a:lnSpc>
                <a:spcPct val="150000"/>
              </a:lnSpc>
              <a:spcBef>
                <a:spcPts val="0"/>
              </a:spcBef>
              <a:spcAft>
                <a:spcPts val="0"/>
              </a:spcAft>
              <a:buSzPts val="2200"/>
              <a:buAutoNum type="arabicPeriod"/>
            </a:pPr>
            <a:r>
              <a:rPr lang="en-GB" sz="2200"/>
              <a:t>What if we can break security tools used for reconnaissance</a:t>
            </a:r>
            <a:endParaRPr sz="2200"/>
          </a:p>
          <a:p>
            <a:pPr indent="0" lvl="0" marL="0" marR="139700" rtl="0" algn="l">
              <a:lnSpc>
                <a:spcPct val="150000"/>
              </a:lnSpc>
              <a:spcBef>
                <a:spcPts val="0"/>
              </a:spcBef>
              <a:spcAft>
                <a:spcPts val="0"/>
              </a:spcAft>
              <a:buNone/>
            </a:pPr>
            <a:r>
              <a:t/>
            </a:r>
            <a:endParaRPr sz="2200"/>
          </a:p>
          <a:p>
            <a:pPr indent="0" lvl="0" marL="0" marR="139700" rtl="0" algn="l">
              <a:lnSpc>
                <a:spcPct val="150000"/>
              </a:lnSpc>
              <a:spcBef>
                <a:spcPts val="0"/>
              </a:spcBef>
              <a:spcAft>
                <a:spcPts val="0"/>
              </a:spcAft>
              <a:buNone/>
            </a:pPr>
            <a:r>
              <a:t/>
            </a:r>
            <a:endParaRPr sz="2200"/>
          </a:p>
          <a:p>
            <a:pPr indent="0" lvl="0" marL="0" marR="139700" rtl="0" algn="l">
              <a:lnSpc>
                <a:spcPct val="150000"/>
              </a:lnSpc>
              <a:spcBef>
                <a:spcPts val="0"/>
              </a:spcBef>
              <a:spcAft>
                <a:spcPts val="0"/>
              </a:spcAft>
              <a:buNone/>
            </a:pPr>
            <a:r>
              <a:rPr i="1" lang="en-GB" sz="1600"/>
              <a:t>Disclaimer: I don’t support “Security by Obscurity” in any sense but if you can increase time and money of an attacker and shoo away script kiddies without much effort, then I don’t see why not !?!</a:t>
            </a:r>
            <a:endParaRPr i="1" sz="16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1" name="Shape 641"/>
        <p:cNvGrpSpPr/>
        <p:nvPr/>
      </p:nvGrpSpPr>
      <p:grpSpPr>
        <a:xfrm>
          <a:off x="0" y="0"/>
          <a:ext cx="0" cy="0"/>
          <a:chOff x="0" y="0"/>
          <a:chExt cx="0" cy="0"/>
        </a:xfrm>
      </p:grpSpPr>
      <p:sp>
        <p:nvSpPr>
          <p:cNvPr id="642" name="Google Shape;642;p74"/>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643" name="Google Shape;643;p74"/>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644" name="Google Shape;644;p74"/>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62</a:t>
            </a:r>
            <a:endParaRPr sz="1500">
              <a:solidFill>
                <a:srgbClr val="666666"/>
              </a:solidFill>
              <a:latin typeface="Roboto Medium"/>
              <a:ea typeface="Roboto Medium"/>
              <a:cs typeface="Roboto Medium"/>
              <a:sym typeface="Roboto Medium"/>
            </a:endParaRPr>
          </a:p>
        </p:txBody>
      </p:sp>
      <p:sp>
        <p:nvSpPr>
          <p:cNvPr id="645" name="Google Shape;645;p74"/>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Their most favourite tool</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p:txBody>
      </p:sp>
      <p:pic>
        <p:nvPicPr>
          <p:cNvPr id="646" name="Google Shape;646;p74"/>
          <p:cNvPicPr preferRelativeResize="0"/>
          <p:nvPr/>
        </p:nvPicPr>
        <p:blipFill>
          <a:blip r:embed="rId4">
            <a:alphaModFix/>
          </a:blip>
          <a:stretch>
            <a:fillRect/>
          </a:stretch>
        </p:blipFill>
        <p:spPr>
          <a:xfrm>
            <a:off x="52150" y="704575"/>
            <a:ext cx="4609376" cy="2633925"/>
          </a:xfrm>
          <a:prstGeom prst="rect">
            <a:avLst/>
          </a:prstGeom>
          <a:noFill/>
          <a:ln>
            <a:noFill/>
          </a:ln>
        </p:spPr>
      </p:pic>
      <p:pic>
        <p:nvPicPr>
          <p:cNvPr id="647" name="Google Shape;647;p74"/>
          <p:cNvPicPr preferRelativeResize="0"/>
          <p:nvPr/>
        </p:nvPicPr>
        <p:blipFill>
          <a:blip r:embed="rId5">
            <a:alphaModFix/>
          </a:blip>
          <a:stretch>
            <a:fillRect/>
          </a:stretch>
        </p:blipFill>
        <p:spPr>
          <a:xfrm>
            <a:off x="3769700" y="704575"/>
            <a:ext cx="5374301" cy="3493000"/>
          </a:xfrm>
          <a:prstGeom prst="rect">
            <a:avLst/>
          </a:prstGeom>
          <a:noFill/>
          <a:ln>
            <a:noFill/>
          </a:ln>
        </p:spPr>
      </p:pic>
      <p:pic>
        <p:nvPicPr>
          <p:cNvPr id="648" name="Google Shape;648;p74"/>
          <p:cNvPicPr preferRelativeResize="0"/>
          <p:nvPr/>
        </p:nvPicPr>
        <p:blipFill>
          <a:blip r:embed="rId6">
            <a:alphaModFix/>
          </a:blip>
          <a:stretch>
            <a:fillRect/>
          </a:stretch>
        </p:blipFill>
        <p:spPr>
          <a:xfrm>
            <a:off x="52150" y="2571750"/>
            <a:ext cx="3717550" cy="20406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2" name="Shape 652"/>
        <p:cNvGrpSpPr/>
        <p:nvPr/>
      </p:nvGrpSpPr>
      <p:grpSpPr>
        <a:xfrm>
          <a:off x="0" y="0"/>
          <a:ext cx="0" cy="0"/>
          <a:chOff x="0" y="0"/>
          <a:chExt cx="0" cy="0"/>
        </a:xfrm>
      </p:grpSpPr>
      <p:sp>
        <p:nvSpPr>
          <p:cNvPr id="653" name="Google Shape;653;p75"/>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654" name="Google Shape;654;p75"/>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655" name="Google Shape;655;p75"/>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63</a:t>
            </a:r>
            <a:endParaRPr sz="1500">
              <a:solidFill>
                <a:srgbClr val="666666"/>
              </a:solidFill>
              <a:latin typeface="Roboto Medium"/>
              <a:ea typeface="Roboto Medium"/>
              <a:cs typeface="Roboto Medium"/>
              <a:sym typeface="Roboto Medium"/>
            </a:endParaRPr>
          </a:p>
        </p:txBody>
      </p:sp>
      <p:sp>
        <p:nvSpPr>
          <p:cNvPr id="656" name="Google Shape;656;p75"/>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Messing with script kiddies</a:t>
            </a:r>
            <a:endParaRPr b="1">
              <a:solidFill>
                <a:srgbClr val="FFFFFF"/>
              </a:solidFill>
            </a:endParaRPr>
          </a:p>
        </p:txBody>
      </p:sp>
      <p:sp>
        <p:nvSpPr>
          <p:cNvPr id="657" name="Google Shape;657;p75"/>
          <p:cNvSpPr txBox="1"/>
          <p:nvPr/>
        </p:nvSpPr>
        <p:spPr>
          <a:xfrm>
            <a:off x="882075" y="745125"/>
            <a:ext cx="7572000" cy="969300"/>
          </a:xfrm>
          <a:prstGeom prst="rect">
            <a:avLst/>
          </a:prstGeom>
          <a:noFill/>
          <a:ln>
            <a:noFill/>
          </a:ln>
        </p:spPr>
        <p:txBody>
          <a:bodyPr anchorCtr="0" anchor="t" bIns="91425" lIns="91425" spcFirstLastPara="1" rIns="91425" wrap="square" tIns="91425">
            <a:noAutofit/>
          </a:bodyPr>
          <a:lstStyle/>
          <a:p>
            <a:pPr indent="0" lvl="0" marL="0" marR="139700" rtl="0" algn="l">
              <a:lnSpc>
                <a:spcPct val="150000"/>
              </a:lnSpc>
              <a:spcBef>
                <a:spcPts val="0"/>
              </a:spcBef>
              <a:spcAft>
                <a:spcPts val="0"/>
              </a:spcAft>
              <a:buNone/>
            </a:pPr>
            <a:r>
              <a:rPr lang="en-GB" sz="2200"/>
              <a:t>Do you know how often does Metasploit reference status codes?</a:t>
            </a:r>
            <a:endParaRPr sz="2200"/>
          </a:p>
        </p:txBody>
      </p:sp>
      <p:sp>
        <p:nvSpPr>
          <p:cNvPr id="658" name="Google Shape;658;p75"/>
          <p:cNvSpPr txBox="1"/>
          <p:nvPr/>
        </p:nvSpPr>
        <p:spPr>
          <a:xfrm>
            <a:off x="732675" y="1867483"/>
            <a:ext cx="7870800" cy="754500"/>
          </a:xfrm>
          <a:prstGeom prst="rect">
            <a:avLst/>
          </a:prstGeom>
          <a:noFill/>
          <a:ln>
            <a:noFill/>
          </a:ln>
        </p:spPr>
        <p:txBody>
          <a:bodyPr anchorCtr="0" anchor="t" bIns="91425" lIns="91425" spcFirstLastPara="1" rIns="91425" wrap="square" tIns="91425">
            <a:noAutofit/>
          </a:bodyPr>
          <a:lstStyle/>
          <a:p>
            <a:pPr indent="0" lvl="0" marL="0" marR="139700" rtl="0" algn="ctr">
              <a:lnSpc>
                <a:spcPct val="150000"/>
              </a:lnSpc>
              <a:spcBef>
                <a:spcPts val="0"/>
              </a:spcBef>
              <a:spcAft>
                <a:spcPts val="0"/>
              </a:spcAft>
              <a:buNone/>
            </a:pPr>
            <a:r>
              <a:rPr b="1" lang="en-GB" sz="2400">
                <a:latin typeface="Courier New"/>
                <a:ea typeface="Courier New"/>
                <a:cs typeface="Courier New"/>
                <a:sym typeface="Courier New"/>
              </a:rPr>
              <a:t>grep -r -E 'res[p|ponse]?\.code' * | wc</a:t>
            </a:r>
            <a:endParaRPr b="1" sz="2400">
              <a:latin typeface="Courier New"/>
              <a:ea typeface="Courier New"/>
              <a:cs typeface="Courier New"/>
              <a:sym typeface="Courier New"/>
            </a:endParaRPr>
          </a:p>
        </p:txBody>
      </p:sp>
      <p:sp>
        <p:nvSpPr>
          <p:cNvPr id="659" name="Google Shape;659;p75"/>
          <p:cNvSpPr txBox="1"/>
          <p:nvPr/>
        </p:nvSpPr>
        <p:spPr>
          <a:xfrm>
            <a:off x="882075" y="2571750"/>
            <a:ext cx="7572000" cy="1749000"/>
          </a:xfrm>
          <a:prstGeom prst="rect">
            <a:avLst/>
          </a:prstGeom>
          <a:noFill/>
          <a:ln>
            <a:noFill/>
          </a:ln>
        </p:spPr>
        <p:txBody>
          <a:bodyPr anchorCtr="0" anchor="t" bIns="91425" lIns="91425" spcFirstLastPara="1" rIns="91425" wrap="square" tIns="91425">
            <a:noAutofit/>
          </a:bodyPr>
          <a:lstStyle/>
          <a:p>
            <a:pPr indent="0" lvl="0" marL="0" marR="139700" rtl="0" algn="l">
              <a:lnSpc>
                <a:spcPct val="150000"/>
              </a:lnSpc>
              <a:spcBef>
                <a:spcPts val="0"/>
              </a:spcBef>
              <a:spcAft>
                <a:spcPts val="0"/>
              </a:spcAft>
              <a:buNone/>
            </a:pPr>
            <a:r>
              <a:rPr lang="en-GB" sz="1800"/>
              <a:t>Grep search for,</a:t>
            </a:r>
            <a:endParaRPr sz="1800"/>
          </a:p>
          <a:p>
            <a:pPr indent="-342900" lvl="0" marL="457200" marR="139700" rtl="0" algn="l">
              <a:lnSpc>
                <a:spcPct val="150000"/>
              </a:lnSpc>
              <a:spcBef>
                <a:spcPts val="0"/>
              </a:spcBef>
              <a:spcAft>
                <a:spcPts val="0"/>
              </a:spcAft>
              <a:buSzPts val="1800"/>
              <a:buChar char="●"/>
            </a:pPr>
            <a:r>
              <a:rPr lang="en-GB" sz="1800"/>
              <a:t>res</a:t>
            </a:r>
            <a:endParaRPr sz="1800"/>
          </a:p>
          <a:p>
            <a:pPr indent="-342900" lvl="0" marL="457200" marR="139700" rtl="0" algn="l">
              <a:lnSpc>
                <a:spcPct val="150000"/>
              </a:lnSpc>
              <a:spcBef>
                <a:spcPts val="0"/>
              </a:spcBef>
              <a:spcAft>
                <a:spcPts val="0"/>
              </a:spcAft>
              <a:buSzPts val="1800"/>
              <a:buChar char="●"/>
            </a:pPr>
            <a:r>
              <a:rPr lang="en-GB" sz="1800"/>
              <a:t>resp</a:t>
            </a:r>
            <a:endParaRPr sz="1800"/>
          </a:p>
          <a:p>
            <a:pPr indent="-342900" lvl="0" marL="457200" marR="139700" rtl="0" algn="l">
              <a:lnSpc>
                <a:spcPct val="150000"/>
              </a:lnSpc>
              <a:spcBef>
                <a:spcPts val="0"/>
              </a:spcBef>
              <a:spcAft>
                <a:spcPts val="0"/>
              </a:spcAft>
              <a:buSzPts val="1800"/>
              <a:buChar char="●"/>
            </a:pPr>
            <a:r>
              <a:rPr lang="en-GB" sz="1800"/>
              <a:t>r</a:t>
            </a:r>
            <a:r>
              <a:rPr lang="en-GB" sz="1800"/>
              <a:t>esponse</a:t>
            </a:r>
            <a:endParaRPr sz="1800"/>
          </a:p>
          <a:p>
            <a:pPr indent="0" lvl="0" marL="0" marR="139700" rtl="0" algn="l">
              <a:lnSpc>
                <a:spcPct val="150000"/>
              </a:lnSpc>
              <a:spcBef>
                <a:spcPts val="0"/>
              </a:spcBef>
              <a:spcAft>
                <a:spcPts val="0"/>
              </a:spcAft>
              <a:buNone/>
            </a:pPr>
            <a:r>
              <a:rPr lang="en-GB"/>
              <a:t>NOTE: The method is not reliable as it depends on how we name things.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3" name="Shape 663"/>
        <p:cNvGrpSpPr/>
        <p:nvPr/>
      </p:nvGrpSpPr>
      <p:grpSpPr>
        <a:xfrm>
          <a:off x="0" y="0"/>
          <a:ext cx="0" cy="0"/>
          <a:chOff x="0" y="0"/>
          <a:chExt cx="0" cy="0"/>
        </a:xfrm>
      </p:grpSpPr>
      <p:sp>
        <p:nvSpPr>
          <p:cNvPr id="664" name="Google Shape;664;p76"/>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665" name="Google Shape;665;p76"/>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666" name="Google Shape;666;p76"/>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64</a:t>
            </a:r>
            <a:endParaRPr sz="1500">
              <a:solidFill>
                <a:srgbClr val="666666"/>
              </a:solidFill>
              <a:latin typeface="Roboto Medium"/>
              <a:ea typeface="Roboto Medium"/>
              <a:cs typeface="Roboto Medium"/>
              <a:sym typeface="Roboto Medium"/>
            </a:endParaRPr>
          </a:p>
        </p:txBody>
      </p:sp>
      <p:sp>
        <p:nvSpPr>
          <p:cNvPr id="667" name="Google Shape;667;p76"/>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Messing with script kiddies</a:t>
            </a:r>
            <a:endParaRPr b="1">
              <a:solidFill>
                <a:srgbClr val="FFFFFF"/>
              </a:solidFill>
            </a:endParaRPr>
          </a:p>
        </p:txBody>
      </p:sp>
      <p:sp>
        <p:nvSpPr>
          <p:cNvPr id="668" name="Google Shape;668;p76"/>
          <p:cNvSpPr txBox="1"/>
          <p:nvPr/>
        </p:nvSpPr>
        <p:spPr>
          <a:xfrm>
            <a:off x="882075" y="745125"/>
            <a:ext cx="7572000" cy="969300"/>
          </a:xfrm>
          <a:prstGeom prst="rect">
            <a:avLst/>
          </a:prstGeom>
          <a:noFill/>
          <a:ln>
            <a:noFill/>
          </a:ln>
        </p:spPr>
        <p:txBody>
          <a:bodyPr anchorCtr="0" anchor="t" bIns="91425" lIns="91425" spcFirstLastPara="1" rIns="91425" wrap="square" tIns="91425">
            <a:noAutofit/>
          </a:bodyPr>
          <a:lstStyle/>
          <a:p>
            <a:pPr indent="0" lvl="0" marL="0" marR="139700" rtl="0" algn="l">
              <a:lnSpc>
                <a:spcPct val="150000"/>
              </a:lnSpc>
              <a:spcBef>
                <a:spcPts val="0"/>
              </a:spcBef>
              <a:spcAft>
                <a:spcPts val="0"/>
              </a:spcAft>
              <a:buNone/>
            </a:pPr>
            <a:r>
              <a:rPr lang="en-GB" sz="2000"/>
              <a:t>F</a:t>
            </a:r>
            <a:r>
              <a:rPr lang="en-GB" sz="2000"/>
              <a:t>or keeping this research “latest”, I cloned msf master repository today. (I’ve to admit, having a cloud server is handy)</a:t>
            </a:r>
            <a:endParaRPr sz="2000"/>
          </a:p>
        </p:txBody>
      </p:sp>
      <p:pic>
        <p:nvPicPr>
          <p:cNvPr id="669" name="Google Shape;669;p76"/>
          <p:cNvPicPr preferRelativeResize="0"/>
          <p:nvPr/>
        </p:nvPicPr>
        <p:blipFill>
          <a:blip r:embed="rId4">
            <a:alphaModFix/>
          </a:blip>
          <a:stretch>
            <a:fillRect/>
          </a:stretch>
        </p:blipFill>
        <p:spPr>
          <a:xfrm>
            <a:off x="786000" y="1733250"/>
            <a:ext cx="7572000" cy="402647"/>
          </a:xfrm>
          <a:prstGeom prst="rect">
            <a:avLst/>
          </a:prstGeom>
          <a:noFill/>
          <a:ln>
            <a:noFill/>
          </a:ln>
        </p:spPr>
      </p:pic>
      <p:pic>
        <p:nvPicPr>
          <p:cNvPr id="670" name="Google Shape;670;p76"/>
          <p:cNvPicPr preferRelativeResize="0"/>
          <p:nvPr/>
        </p:nvPicPr>
        <p:blipFill>
          <a:blip r:embed="rId5">
            <a:alphaModFix/>
          </a:blip>
          <a:stretch>
            <a:fillRect/>
          </a:stretch>
        </p:blipFill>
        <p:spPr>
          <a:xfrm>
            <a:off x="786000" y="2154725"/>
            <a:ext cx="7572002" cy="25333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4" name="Shape 674"/>
        <p:cNvGrpSpPr/>
        <p:nvPr/>
      </p:nvGrpSpPr>
      <p:grpSpPr>
        <a:xfrm>
          <a:off x="0" y="0"/>
          <a:ext cx="0" cy="0"/>
          <a:chOff x="0" y="0"/>
          <a:chExt cx="0" cy="0"/>
        </a:xfrm>
      </p:grpSpPr>
      <p:sp>
        <p:nvSpPr>
          <p:cNvPr id="675" name="Google Shape;675;p77"/>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676" name="Google Shape;676;p77"/>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677" name="Google Shape;677;p77"/>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65</a:t>
            </a:r>
            <a:endParaRPr sz="1500">
              <a:solidFill>
                <a:srgbClr val="666666"/>
              </a:solidFill>
              <a:latin typeface="Roboto Medium"/>
              <a:ea typeface="Roboto Medium"/>
              <a:cs typeface="Roboto Medium"/>
              <a:sym typeface="Roboto Medium"/>
            </a:endParaRPr>
          </a:p>
        </p:txBody>
      </p:sp>
      <p:sp>
        <p:nvSpPr>
          <p:cNvPr id="678" name="Google Shape;678;p77"/>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Messing with script kiddies</a:t>
            </a:r>
            <a:endParaRPr b="1">
              <a:solidFill>
                <a:srgbClr val="FFFFFF"/>
              </a:solidFill>
            </a:endParaRPr>
          </a:p>
        </p:txBody>
      </p:sp>
      <p:sp>
        <p:nvSpPr>
          <p:cNvPr id="679" name="Google Shape;679;p77"/>
          <p:cNvSpPr txBox="1"/>
          <p:nvPr/>
        </p:nvSpPr>
        <p:spPr>
          <a:xfrm>
            <a:off x="882075" y="745125"/>
            <a:ext cx="7572000" cy="3918300"/>
          </a:xfrm>
          <a:prstGeom prst="rect">
            <a:avLst/>
          </a:prstGeom>
          <a:noFill/>
          <a:ln>
            <a:noFill/>
          </a:ln>
        </p:spPr>
        <p:txBody>
          <a:bodyPr anchorCtr="0" anchor="t" bIns="91425" lIns="91425" spcFirstLastPara="1" rIns="91425" wrap="square" tIns="91425">
            <a:noAutofit/>
          </a:bodyPr>
          <a:lstStyle/>
          <a:p>
            <a:pPr indent="0" lvl="0" marL="0" marR="139700" rtl="0" algn="l">
              <a:lnSpc>
                <a:spcPct val="150000"/>
              </a:lnSpc>
              <a:spcBef>
                <a:spcPts val="0"/>
              </a:spcBef>
              <a:spcAft>
                <a:spcPts val="0"/>
              </a:spcAft>
              <a:buNone/>
            </a:pPr>
            <a:r>
              <a:rPr lang="en-GB" sz="2200"/>
              <a:t>How can we break all the exploits ?</a:t>
            </a:r>
            <a:endParaRPr sz="2200"/>
          </a:p>
          <a:p>
            <a:pPr indent="0" lvl="0" marL="0" rtl="0" algn="l">
              <a:lnSpc>
                <a:spcPct val="115000"/>
              </a:lnSpc>
              <a:spcBef>
                <a:spcPts val="0"/>
              </a:spcBef>
              <a:spcAft>
                <a:spcPts val="0"/>
              </a:spcAft>
              <a:buNone/>
            </a:pPr>
            <a:r>
              <a:rPr b="1" lang="en-GB" sz="1800">
                <a:latin typeface="Courier New"/>
                <a:ea typeface="Courier New"/>
                <a:cs typeface="Courier New"/>
                <a:sym typeface="Courier New"/>
              </a:rPr>
              <a:t>response</a:t>
            </a:r>
            <a:r>
              <a:rPr b="1" lang="en-GB" sz="1800">
                <a:solidFill>
                  <a:srgbClr val="212529"/>
                </a:solidFill>
                <a:latin typeface="Courier New"/>
                <a:ea typeface="Courier New"/>
                <a:cs typeface="Courier New"/>
                <a:sym typeface="Courier New"/>
              </a:rPr>
              <a:t> </a:t>
            </a:r>
            <a:r>
              <a:rPr b="1" lang="en-GB" sz="1800">
                <a:solidFill>
                  <a:srgbClr val="CE5C00"/>
                </a:solidFill>
                <a:latin typeface="Courier New"/>
                <a:ea typeface="Courier New"/>
                <a:cs typeface="Courier New"/>
                <a:sym typeface="Courier New"/>
              </a:rPr>
              <a:t>=</a:t>
            </a:r>
            <a:r>
              <a:rPr b="1" lang="en-GB" sz="1800">
                <a:solidFill>
                  <a:srgbClr val="212529"/>
                </a:solidFill>
                <a:latin typeface="Courier New"/>
                <a:ea typeface="Courier New"/>
                <a:cs typeface="Courier New"/>
                <a:sym typeface="Courier New"/>
              </a:rPr>
              <a:t> </a:t>
            </a:r>
            <a:r>
              <a:rPr b="1" lang="en-GB" sz="1800">
                <a:latin typeface="Courier New"/>
                <a:ea typeface="Courier New"/>
                <a:cs typeface="Courier New"/>
                <a:sym typeface="Courier New"/>
              </a:rPr>
              <a:t>requests</a:t>
            </a:r>
            <a:r>
              <a:rPr b="1" lang="en-GB" sz="1800">
                <a:solidFill>
                  <a:srgbClr val="CE5C00"/>
                </a:solidFill>
                <a:latin typeface="Courier New"/>
                <a:ea typeface="Courier New"/>
                <a:cs typeface="Courier New"/>
                <a:sym typeface="Courier New"/>
              </a:rPr>
              <a:t>.</a:t>
            </a:r>
            <a:r>
              <a:rPr b="1" lang="en-GB" sz="1800">
                <a:latin typeface="Courier New"/>
                <a:ea typeface="Courier New"/>
                <a:cs typeface="Courier New"/>
                <a:sym typeface="Courier New"/>
              </a:rPr>
              <a:t>get(</a:t>
            </a:r>
            <a:r>
              <a:rPr b="1" lang="en-GB" sz="1800">
                <a:solidFill>
                  <a:srgbClr val="4E9A06"/>
                </a:solidFill>
                <a:latin typeface="Courier New"/>
                <a:ea typeface="Courier New"/>
                <a:cs typeface="Courier New"/>
                <a:sym typeface="Courier New"/>
              </a:rPr>
              <a:t>'http://target.com'</a:t>
            </a:r>
            <a:r>
              <a:rPr b="1" lang="en-GB" sz="1800">
                <a:latin typeface="Courier New"/>
                <a:ea typeface="Courier New"/>
                <a:cs typeface="Courier New"/>
                <a:sym typeface="Courier New"/>
              </a:rPr>
              <a:t>)</a:t>
            </a:r>
            <a:endParaRPr b="1" sz="1800">
              <a:solidFill>
                <a:srgbClr val="212529"/>
              </a:solidFill>
              <a:latin typeface="Courier New"/>
              <a:ea typeface="Courier New"/>
              <a:cs typeface="Courier New"/>
              <a:sym typeface="Courier New"/>
            </a:endParaRPr>
          </a:p>
          <a:p>
            <a:pPr indent="0" lvl="0" marL="0" marR="139700" rtl="0" algn="l">
              <a:lnSpc>
                <a:spcPct val="150000"/>
              </a:lnSpc>
              <a:spcBef>
                <a:spcPts val="1600"/>
              </a:spcBef>
              <a:spcAft>
                <a:spcPts val="0"/>
              </a:spcAft>
              <a:buNone/>
            </a:pPr>
            <a:r>
              <a:rPr b="1" lang="en-GB" sz="1800">
                <a:solidFill>
                  <a:srgbClr val="204A87"/>
                </a:solidFill>
                <a:latin typeface="Courier New"/>
                <a:ea typeface="Courier New"/>
                <a:cs typeface="Courier New"/>
                <a:sym typeface="Courier New"/>
              </a:rPr>
              <a:t>if</a:t>
            </a:r>
            <a:r>
              <a:rPr b="1" lang="en-GB" sz="1800">
                <a:solidFill>
                  <a:srgbClr val="212529"/>
                </a:solidFill>
                <a:latin typeface="Courier New"/>
                <a:ea typeface="Courier New"/>
                <a:cs typeface="Courier New"/>
                <a:sym typeface="Courier New"/>
              </a:rPr>
              <a:t> </a:t>
            </a:r>
            <a:r>
              <a:rPr b="1" lang="en-GB" sz="1800">
                <a:latin typeface="Courier New"/>
                <a:ea typeface="Courier New"/>
                <a:cs typeface="Courier New"/>
                <a:sym typeface="Courier New"/>
              </a:rPr>
              <a:t>response</a:t>
            </a:r>
            <a:r>
              <a:rPr b="1" lang="en-GB" sz="1800">
                <a:solidFill>
                  <a:srgbClr val="CE5C00"/>
                </a:solidFill>
                <a:latin typeface="Courier New"/>
                <a:ea typeface="Courier New"/>
                <a:cs typeface="Courier New"/>
                <a:sym typeface="Courier New"/>
              </a:rPr>
              <a:t>.</a:t>
            </a:r>
            <a:r>
              <a:rPr b="1" lang="en-GB" sz="1800">
                <a:latin typeface="Courier New"/>
                <a:ea typeface="Courier New"/>
                <a:cs typeface="Courier New"/>
                <a:sym typeface="Courier New"/>
              </a:rPr>
              <a:t>status_code</a:t>
            </a:r>
            <a:r>
              <a:rPr b="1" lang="en-GB" sz="1800">
                <a:solidFill>
                  <a:srgbClr val="212529"/>
                </a:solidFill>
                <a:latin typeface="Courier New"/>
                <a:ea typeface="Courier New"/>
                <a:cs typeface="Courier New"/>
                <a:sym typeface="Courier New"/>
              </a:rPr>
              <a:t> </a:t>
            </a:r>
            <a:r>
              <a:rPr b="1" lang="en-GB" sz="1800">
                <a:solidFill>
                  <a:srgbClr val="CE5C00"/>
                </a:solidFill>
                <a:latin typeface="Courier New"/>
                <a:ea typeface="Courier New"/>
                <a:cs typeface="Courier New"/>
                <a:sym typeface="Courier New"/>
              </a:rPr>
              <a:t>==</a:t>
            </a:r>
            <a:r>
              <a:rPr b="1" lang="en-GB" sz="1800">
                <a:solidFill>
                  <a:srgbClr val="212529"/>
                </a:solidFill>
                <a:latin typeface="Courier New"/>
                <a:ea typeface="Courier New"/>
                <a:cs typeface="Courier New"/>
                <a:sym typeface="Courier New"/>
              </a:rPr>
              <a:t> </a:t>
            </a:r>
            <a:r>
              <a:rPr b="1" lang="en-GB" sz="1800">
                <a:solidFill>
                  <a:srgbClr val="0000CF"/>
                </a:solidFill>
                <a:latin typeface="Courier New"/>
                <a:ea typeface="Courier New"/>
                <a:cs typeface="Courier New"/>
                <a:sym typeface="Courier New"/>
              </a:rPr>
              <a:t>200</a:t>
            </a:r>
            <a:r>
              <a:rPr b="1" lang="en-GB" sz="1800">
                <a:latin typeface="Courier New"/>
                <a:ea typeface="Courier New"/>
                <a:cs typeface="Courier New"/>
                <a:sym typeface="Courier New"/>
              </a:rPr>
              <a:t>:</a:t>
            </a:r>
            <a:endParaRPr b="1" sz="1800">
              <a:solidFill>
                <a:srgbClr val="212529"/>
              </a:solidFill>
              <a:latin typeface="Courier New"/>
              <a:ea typeface="Courier New"/>
              <a:cs typeface="Courier New"/>
              <a:sym typeface="Courier New"/>
            </a:endParaRPr>
          </a:p>
          <a:p>
            <a:pPr indent="0" lvl="0" marL="0" marR="139700" rtl="0" algn="l">
              <a:lnSpc>
                <a:spcPct val="150000"/>
              </a:lnSpc>
              <a:spcBef>
                <a:spcPts val="0"/>
              </a:spcBef>
              <a:spcAft>
                <a:spcPts val="0"/>
              </a:spcAft>
              <a:buNone/>
            </a:pPr>
            <a:r>
              <a:rPr b="1" lang="en-GB" sz="1800">
                <a:solidFill>
                  <a:srgbClr val="212529"/>
                </a:solidFill>
                <a:latin typeface="Courier New"/>
                <a:ea typeface="Courier New"/>
                <a:cs typeface="Courier New"/>
                <a:sym typeface="Courier New"/>
              </a:rPr>
              <a:t>    </a:t>
            </a:r>
            <a:r>
              <a:rPr b="1" lang="en-GB" sz="1800">
                <a:solidFill>
                  <a:srgbClr val="204A87"/>
                </a:solidFill>
                <a:latin typeface="Courier New"/>
                <a:ea typeface="Courier New"/>
                <a:cs typeface="Courier New"/>
                <a:sym typeface="Courier New"/>
              </a:rPr>
              <a:t>print</a:t>
            </a:r>
            <a:r>
              <a:rPr b="1" lang="en-GB" sz="1800">
                <a:latin typeface="Courier New"/>
                <a:ea typeface="Courier New"/>
                <a:cs typeface="Courier New"/>
                <a:sym typeface="Courier New"/>
              </a:rPr>
              <a:t>(</a:t>
            </a:r>
            <a:r>
              <a:rPr b="1" lang="en-GB" sz="1800">
                <a:solidFill>
                  <a:srgbClr val="4E9A06"/>
                </a:solidFill>
                <a:latin typeface="Courier New"/>
                <a:ea typeface="Courier New"/>
                <a:cs typeface="Courier New"/>
                <a:sym typeface="Courier New"/>
              </a:rPr>
              <a:t>'Success!\nRunning our 1337 exploit...'</a:t>
            </a:r>
            <a:r>
              <a:rPr b="1" lang="en-GB" sz="1800">
                <a:latin typeface="Courier New"/>
                <a:ea typeface="Courier New"/>
                <a:cs typeface="Courier New"/>
                <a:sym typeface="Courier New"/>
              </a:rPr>
              <a:t>)</a:t>
            </a:r>
            <a:endParaRPr b="1" sz="1800">
              <a:latin typeface="Courier New"/>
              <a:ea typeface="Courier New"/>
              <a:cs typeface="Courier New"/>
              <a:sym typeface="Courier New"/>
            </a:endParaRPr>
          </a:p>
          <a:p>
            <a:pPr indent="0" lvl="0" marL="0" marR="139700" rtl="0" algn="l">
              <a:lnSpc>
                <a:spcPct val="150000"/>
              </a:lnSpc>
              <a:spcBef>
                <a:spcPts val="0"/>
              </a:spcBef>
              <a:spcAft>
                <a:spcPts val="0"/>
              </a:spcAft>
              <a:buNone/>
            </a:pPr>
            <a:r>
              <a:rPr b="1" lang="en-GB" sz="1800">
                <a:solidFill>
                  <a:srgbClr val="212529"/>
                </a:solidFill>
                <a:latin typeface="Courier New"/>
                <a:ea typeface="Courier New"/>
                <a:cs typeface="Courier New"/>
                <a:sym typeface="Courier New"/>
              </a:rPr>
              <a:t>    </a:t>
            </a:r>
            <a:r>
              <a:rPr b="1" lang="en-GB" sz="1800">
                <a:solidFill>
                  <a:srgbClr val="204A87"/>
                </a:solidFill>
                <a:latin typeface="Courier New"/>
                <a:ea typeface="Courier New"/>
                <a:cs typeface="Courier New"/>
                <a:sym typeface="Courier New"/>
              </a:rPr>
              <a:t>pwn</a:t>
            </a:r>
            <a:r>
              <a:rPr b="1" lang="en-GB" sz="1800">
                <a:latin typeface="Courier New"/>
                <a:ea typeface="Courier New"/>
                <a:cs typeface="Courier New"/>
                <a:sym typeface="Courier New"/>
              </a:rPr>
              <a:t>(</a:t>
            </a:r>
            <a:r>
              <a:rPr b="1" lang="en-GB" sz="1800">
                <a:solidFill>
                  <a:srgbClr val="4E9A06"/>
                </a:solidFill>
                <a:latin typeface="Courier New"/>
                <a:ea typeface="Courier New"/>
                <a:cs typeface="Courier New"/>
                <a:sym typeface="Courier New"/>
              </a:rPr>
              <a:t>response</a:t>
            </a:r>
            <a:r>
              <a:rPr b="1" lang="en-GB" sz="1800">
                <a:latin typeface="Courier New"/>
                <a:ea typeface="Courier New"/>
                <a:cs typeface="Courier New"/>
                <a:sym typeface="Courier New"/>
              </a:rPr>
              <a:t>)</a:t>
            </a:r>
            <a:endParaRPr b="1" sz="1800">
              <a:latin typeface="Courier New"/>
              <a:ea typeface="Courier New"/>
              <a:cs typeface="Courier New"/>
              <a:sym typeface="Courier New"/>
            </a:endParaRPr>
          </a:p>
          <a:p>
            <a:pPr indent="0" lvl="0" marL="0" marR="139700" rtl="0" algn="l">
              <a:lnSpc>
                <a:spcPct val="150000"/>
              </a:lnSpc>
              <a:spcBef>
                <a:spcPts val="0"/>
              </a:spcBef>
              <a:spcAft>
                <a:spcPts val="0"/>
              </a:spcAft>
              <a:buNone/>
            </a:pPr>
            <a:r>
              <a:rPr b="1" lang="en-GB" sz="1800">
                <a:solidFill>
                  <a:srgbClr val="204A87"/>
                </a:solidFill>
                <a:latin typeface="Courier New"/>
                <a:ea typeface="Courier New"/>
                <a:cs typeface="Courier New"/>
                <a:sym typeface="Courier New"/>
              </a:rPr>
              <a:t>elif</a:t>
            </a:r>
            <a:r>
              <a:rPr b="1" lang="en-GB" sz="1800">
                <a:solidFill>
                  <a:srgbClr val="212529"/>
                </a:solidFill>
                <a:latin typeface="Courier New"/>
                <a:ea typeface="Courier New"/>
                <a:cs typeface="Courier New"/>
                <a:sym typeface="Courier New"/>
              </a:rPr>
              <a:t> </a:t>
            </a:r>
            <a:r>
              <a:rPr b="1" lang="en-GB" sz="1800">
                <a:latin typeface="Courier New"/>
                <a:ea typeface="Courier New"/>
                <a:cs typeface="Courier New"/>
                <a:sym typeface="Courier New"/>
              </a:rPr>
              <a:t>response</a:t>
            </a:r>
            <a:r>
              <a:rPr b="1" lang="en-GB" sz="1800">
                <a:solidFill>
                  <a:srgbClr val="CE5C00"/>
                </a:solidFill>
                <a:latin typeface="Courier New"/>
                <a:ea typeface="Courier New"/>
                <a:cs typeface="Courier New"/>
                <a:sym typeface="Courier New"/>
              </a:rPr>
              <a:t>.</a:t>
            </a:r>
            <a:r>
              <a:rPr b="1" lang="en-GB" sz="1800">
                <a:latin typeface="Courier New"/>
                <a:ea typeface="Courier New"/>
                <a:cs typeface="Courier New"/>
                <a:sym typeface="Courier New"/>
              </a:rPr>
              <a:t>status_code</a:t>
            </a:r>
            <a:r>
              <a:rPr b="1" lang="en-GB" sz="1800">
                <a:solidFill>
                  <a:srgbClr val="212529"/>
                </a:solidFill>
                <a:latin typeface="Courier New"/>
                <a:ea typeface="Courier New"/>
                <a:cs typeface="Courier New"/>
                <a:sym typeface="Courier New"/>
              </a:rPr>
              <a:t> </a:t>
            </a:r>
            <a:r>
              <a:rPr b="1" lang="en-GB" sz="1800">
                <a:solidFill>
                  <a:srgbClr val="CE5C00"/>
                </a:solidFill>
                <a:latin typeface="Courier New"/>
                <a:ea typeface="Courier New"/>
                <a:cs typeface="Courier New"/>
                <a:sym typeface="Courier New"/>
              </a:rPr>
              <a:t>==</a:t>
            </a:r>
            <a:r>
              <a:rPr b="1" lang="en-GB" sz="1800">
                <a:solidFill>
                  <a:srgbClr val="212529"/>
                </a:solidFill>
                <a:latin typeface="Courier New"/>
                <a:ea typeface="Courier New"/>
                <a:cs typeface="Courier New"/>
                <a:sym typeface="Courier New"/>
              </a:rPr>
              <a:t> </a:t>
            </a:r>
            <a:r>
              <a:rPr b="1" lang="en-GB" sz="1800">
                <a:solidFill>
                  <a:srgbClr val="0000CF"/>
                </a:solidFill>
                <a:latin typeface="Courier New"/>
                <a:ea typeface="Courier New"/>
                <a:cs typeface="Courier New"/>
                <a:sym typeface="Courier New"/>
              </a:rPr>
              <a:t>404</a:t>
            </a:r>
            <a:r>
              <a:rPr b="1" lang="en-GB" sz="1800">
                <a:latin typeface="Courier New"/>
                <a:ea typeface="Courier New"/>
                <a:cs typeface="Courier New"/>
                <a:sym typeface="Courier New"/>
              </a:rPr>
              <a:t>:</a:t>
            </a:r>
            <a:endParaRPr b="1" sz="1800">
              <a:solidFill>
                <a:srgbClr val="212529"/>
              </a:solidFill>
              <a:latin typeface="Courier New"/>
              <a:ea typeface="Courier New"/>
              <a:cs typeface="Courier New"/>
              <a:sym typeface="Courier New"/>
            </a:endParaRPr>
          </a:p>
          <a:p>
            <a:pPr indent="0" lvl="0" marL="0" marR="139700" rtl="0" algn="l">
              <a:lnSpc>
                <a:spcPct val="150000"/>
              </a:lnSpc>
              <a:spcBef>
                <a:spcPts val="0"/>
              </a:spcBef>
              <a:spcAft>
                <a:spcPts val="0"/>
              </a:spcAft>
              <a:buNone/>
            </a:pPr>
            <a:r>
              <a:rPr b="1" lang="en-GB" sz="1800">
                <a:solidFill>
                  <a:srgbClr val="212529"/>
                </a:solidFill>
                <a:latin typeface="Courier New"/>
                <a:ea typeface="Courier New"/>
                <a:cs typeface="Courier New"/>
                <a:sym typeface="Courier New"/>
              </a:rPr>
              <a:t>    </a:t>
            </a:r>
            <a:r>
              <a:rPr b="1" lang="en-GB" sz="1800">
                <a:solidFill>
                  <a:srgbClr val="204A87"/>
                </a:solidFill>
                <a:latin typeface="Courier New"/>
                <a:ea typeface="Courier New"/>
                <a:cs typeface="Courier New"/>
                <a:sym typeface="Courier New"/>
              </a:rPr>
              <a:t>print</a:t>
            </a:r>
            <a:r>
              <a:rPr b="1" lang="en-GB" sz="1800">
                <a:latin typeface="Courier New"/>
                <a:ea typeface="Courier New"/>
                <a:cs typeface="Courier New"/>
                <a:sym typeface="Courier New"/>
              </a:rPr>
              <a:t>(</a:t>
            </a:r>
            <a:r>
              <a:rPr b="1" lang="en-GB" sz="1800">
                <a:solidFill>
                  <a:srgbClr val="4E9A06"/>
                </a:solidFill>
                <a:latin typeface="Courier New"/>
                <a:ea typeface="Courier New"/>
                <a:cs typeface="Courier New"/>
                <a:sym typeface="Courier New"/>
              </a:rPr>
              <a:t>'Target Not Found. Quitting.'</a:t>
            </a:r>
            <a:r>
              <a:rPr b="1" lang="en-GB" sz="1800">
                <a:latin typeface="Courier New"/>
                <a:ea typeface="Courier New"/>
                <a:cs typeface="Courier New"/>
                <a:sym typeface="Courier New"/>
              </a:rPr>
              <a:t>)</a:t>
            </a:r>
            <a:endParaRPr b="1" sz="1800">
              <a:latin typeface="Courier New"/>
              <a:ea typeface="Courier New"/>
              <a:cs typeface="Courier New"/>
              <a:sym typeface="Courier New"/>
            </a:endParaRPr>
          </a:p>
          <a:p>
            <a:pPr indent="0" lvl="0" marL="0" marR="139700" rtl="0" algn="l">
              <a:lnSpc>
                <a:spcPct val="150000"/>
              </a:lnSpc>
              <a:spcBef>
                <a:spcPts val="0"/>
              </a:spcBef>
              <a:spcAft>
                <a:spcPts val="0"/>
              </a:spcAft>
              <a:buNone/>
            </a:pPr>
            <a:r>
              <a:rPr lang="en-GB" sz="1800"/>
              <a:t>Let’s suppose this is an exploit which our server is vulnerable of, if we send a 404 response code, this very exploit will</a:t>
            </a:r>
            <a:r>
              <a:rPr lang="en-GB" sz="1800">
                <a:solidFill>
                  <a:srgbClr val="FF0000"/>
                </a:solidFill>
              </a:rPr>
              <a:t> </a:t>
            </a:r>
            <a:r>
              <a:rPr b="1" lang="en-GB" sz="1800">
                <a:solidFill>
                  <a:srgbClr val="FF0000"/>
                </a:solidFill>
              </a:rPr>
              <a:t>FAIL</a:t>
            </a:r>
            <a:endParaRPr b="1" sz="1800">
              <a:solidFill>
                <a:srgbClr val="FF0000"/>
              </a:solidFill>
              <a:highlight>
                <a:srgbClr val="F6F6F6"/>
              </a:highlight>
              <a:latin typeface="Courier New"/>
              <a:ea typeface="Courier New"/>
              <a:cs typeface="Courier New"/>
              <a:sym typeface="Courier New"/>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3" name="Shape 683"/>
        <p:cNvGrpSpPr/>
        <p:nvPr/>
      </p:nvGrpSpPr>
      <p:grpSpPr>
        <a:xfrm>
          <a:off x="0" y="0"/>
          <a:ext cx="0" cy="0"/>
          <a:chOff x="0" y="0"/>
          <a:chExt cx="0" cy="0"/>
        </a:xfrm>
      </p:grpSpPr>
      <p:sp>
        <p:nvSpPr>
          <p:cNvPr id="684" name="Google Shape;684;p78"/>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685" name="Google Shape;685;p78"/>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686" name="Google Shape;686;p78"/>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66</a:t>
            </a:r>
            <a:endParaRPr sz="1500">
              <a:solidFill>
                <a:srgbClr val="666666"/>
              </a:solidFill>
              <a:latin typeface="Roboto Medium"/>
              <a:ea typeface="Roboto Medium"/>
              <a:cs typeface="Roboto Medium"/>
              <a:sym typeface="Roboto Medium"/>
            </a:endParaRPr>
          </a:p>
        </p:txBody>
      </p:sp>
      <p:sp>
        <p:nvSpPr>
          <p:cNvPr id="687" name="Google Shape;687;p78"/>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Messing with script kiddies</a:t>
            </a:r>
            <a:endParaRPr b="1">
              <a:solidFill>
                <a:srgbClr val="FFFFFF"/>
              </a:solidFill>
            </a:endParaRPr>
          </a:p>
        </p:txBody>
      </p:sp>
      <p:sp>
        <p:nvSpPr>
          <p:cNvPr id="688" name="Google Shape;688;p78"/>
          <p:cNvSpPr txBox="1"/>
          <p:nvPr/>
        </p:nvSpPr>
        <p:spPr>
          <a:xfrm>
            <a:off x="521125" y="758950"/>
            <a:ext cx="4411800" cy="3918300"/>
          </a:xfrm>
          <a:prstGeom prst="rect">
            <a:avLst/>
          </a:prstGeom>
          <a:noFill/>
          <a:ln>
            <a:noFill/>
          </a:ln>
        </p:spPr>
        <p:txBody>
          <a:bodyPr anchorCtr="0" anchor="t" bIns="91425" lIns="91425" spcFirstLastPara="1" rIns="91425" wrap="square" tIns="91425">
            <a:noAutofit/>
          </a:bodyPr>
          <a:lstStyle/>
          <a:p>
            <a:pPr indent="0" lvl="0" marL="0" marR="139700" rtl="0" algn="l">
              <a:lnSpc>
                <a:spcPct val="150000"/>
              </a:lnSpc>
              <a:spcBef>
                <a:spcPts val="0"/>
              </a:spcBef>
              <a:spcAft>
                <a:spcPts val="0"/>
              </a:spcAft>
              <a:buNone/>
            </a:pPr>
            <a:r>
              <a:rPr lang="en-GB" sz="2000"/>
              <a:t>Same goes for, </a:t>
            </a:r>
            <a:endParaRPr sz="2000"/>
          </a:p>
          <a:p>
            <a:pPr indent="-355600" lvl="0" marL="457200" marR="139700" rtl="0" algn="l">
              <a:lnSpc>
                <a:spcPct val="150000"/>
              </a:lnSpc>
              <a:spcBef>
                <a:spcPts val="0"/>
              </a:spcBef>
              <a:spcAft>
                <a:spcPts val="0"/>
              </a:spcAft>
              <a:buSzPts val="2000"/>
              <a:buChar char="●"/>
            </a:pPr>
            <a:r>
              <a:rPr lang="en-GB" sz="2000"/>
              <a:t>Scanners</a:t>
            </a:r>
            <a:endParaRPr sz="2000"/>
          </a:p>
          <a:p>
            <a:pPr indent="-355600" lvl="0" marL="457200" marR="139700" rtl="0" algn="l">
              <a:lnSpc>
                <a:spcPct val="150000"/>
              </a:lnSpc>
              <a:spcBef>
                <a:spcPts val="0"/>
              </a:spcBef>
              <a:spcAft>
                <a:spcPts val="0"/>
              </a:spcAft>
              <a:buSzPts val="2000"/>
              <a:buChar char="●"/>
            </a:pPr>
            <a:r>
              <a:rPr lang="en-GB" sz="2000"/>
              <a:t>Web crawlers</a:t>
            </a:r>
            <a:endParaRPr sz="2000"/>
          </a:p>
          <a:p>
            <a:pPr indent="-355600" lvl="0" marL="457200" marR="139700" rtl="0" algn="l">
              <a:lnSpc>
                <a:spcPct val="150000"/>
              </a:lnSpc>
              <a:spcBef>
                <a:spcPts val="0"/>
              </a:spcBef>
              <a:spcAft>
                <a:spcPts val="0"/>
              </a:spcAft>
              <a:buSzPts val="2000"/>
              <a:buChar char="●"/>
            </a:pPr>
            <a:r>
              <a:rPr lang="en-GB" sz="2000"/>
              <a:t>Web-App security suites</a:t>
            </a:r>
            <a:endParaRPr sz="2000"/>
          </a:p>
          <a:p>
            <a:pPr indent="0" lvl="0" marL="0" marR="139700" rtl="0" algn="l">
              <a:lnSpc>
                <a:spcPct val="150000"/>
              </a:lnSpc>
              <a:spcBef>
                <a:spcPts val="0"/>
              </a:spcBef>
              <a:spcAft>
                <a:spcPts val="0"/>
              </a:spcAft>
              <a:buNone/>
            </a:pPr>
            <a:r>
              <a:t/>
            </a:r>
            <a:endParaRPr sz="2000"/>
          </a:p>
          <a:p>
            <a:pPr indent="0" lvl="0" marL="0" marR="139700" rtl="0" algn="l">
              <a:lnSpc>
                <a:spcPct val="150000"/>
              </a:lnSpc>
              <a:spcBef>
                <a:spcPts val="0"/>
              </a:spcBef>
              <a:spcAft>
                <a:spcPts val="0"/>
              </a:spcAft>
              <a:buNone/>
            </a:pPr>
            <a:r>
              <a:rPr lang="en-GB" sz="2000"/>
              <a:t>If we’re able to change the response codes, we will create </a:t>
            </a:r>
            <a:r>
              <a:rPr b="1" lang="en-GB" sz="2000">
                <a:solidFill>
                  <a:srgbClr val="FF0000"/>
                </a:solidFill>
              </a:rPr>
              <a:t>HAVOC </a:t>
            </a:r>
            <a:r>
              <a:rPr lang="en-GB" sz="2000"/>
              <a:t>(flood of false-positives)</a:t>
            </a:r>
            <a:endParaRPr sz="2000"/>
          </a:p>
        </p:txBody>
      </p:sp>
      <p:pic>
        <p:nvPicPr>
          <p:cNvPr id="689" name="Google Shape;689;p78"/>
          <p:cNvPicPr preferRelativeResize="0"/>
          <p:nvPr/>
        </p:nvPicPr>
        <p:blipFill>
          <a:blip r:embed="rId4">
            <a:alphaModFix/>
          </a:blip>
          <a:stretch>
            <a:fillRect/>
          </a:stretch>
        </p:blipFill>
        <p:spPr>
          <a:xfrm>
            <a:off x="4010525" y="704575"/>
            <a:ext cx="5063325" cy="287689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3" name="Shape 693"/>
        <p:cNvGrpSpPr/>
        <p:nvPr/>
      </p:nvGrpSpPr>
      <p:grpSpPr>
        <a:xfrm>
          <a:off x="0" y="0"/>
          <a:ext cx="0" cy="0"/>
          <a:chOff x="0" y="0"/>
          <a:chExt cx="0" cy="0"/>
        </a:xfrm>
      </p:grpSpPr>
      <p:sp>
        <p:nvSpPr>
          <p:cNvPr id="694" name="Google Shape;694;p79"/>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695" name="Google Shape;695;p79"/>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696" name="Google Shape;696;p79"/>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67</a:t>
            </a:r>
            <a:endParaRPr sz="1500">
              <a:solidFill>
                <a:srgbClr val="666666"/>
              </a:solidFill>
              <a:latin typeface="Roboto Medium"/>
              <a:ea typeface="Roboto Medium"/>
              <a:cs typeface="Roboto Medium"/>
              <a:sym typeface="Roboto Medium"/>
            </a:endParaRPr>
          </a:p>
        </p:txBody>
      </p:sp>
      <p:sp>
        <p:nvSpPr>
          <p:cNvPr id="697" name="Google Shape;697;p79"/>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Messing with script kiddies</a:t>
            </a:r>
            <a:endParaRPr b="1">
              <a:solidFill>
                <a:srgbClr val="FFFFFF"/>
              </a:solidFill>
            </a:endParaRPr>
          </a:p>
        </p:txBody>
      </p:sp>
      <p:sp>
        <p:nvSpPr>
          <p:cNvPr id="698" name="Google Shape;698;p79"/>
          <p:cNvSpPr txBox="1"/>
          <p:nvPr/>
        </p:nvSpPr>
        <p:spPr>
          <a:xfrm>
            <a:off x="882075" y="745125"/>
            <a:ext cx="7572000" cy="3918300"/>
          </a:xfrm>
          <a:prstGeom prst="rect">
            <a:avLst/>
          </a:prstGeom>
          <a:noFill/>
          <a:ln>
            <a:noFill/>
          </a:ln>
        </p:spPr>
        <p:txBody>
          <a:bodyPr anchorCtr="0" anchor="t" bIns="91425" lIns="91425" spcFirstLastPara="1" rIns="91425" wrap="square" tIns="91425">
            <a:noAutofit/>
          </a:bodyPr>
          <a:lstStyle/>
          <a:p>
            <a:pPr indent="0" lvl="0" marL="0" marR="139700" rtl="0" algn="l">
              <a:lnSpc>
                <a:spcPct val="150000"/>
              </a:lnSpc>
              <a:spcBef>
                <a:spcPts val="0"/>
              </a:spcBef>
              <a:spcAft>
                <a:spcPts val="0"/>
              </a:spcAft>
              <a:buNone/>
            </a:pPr>
            <a:r>
              <a:rPr lang="en-GB" sz="2200"/>
              <a:t>This can be easily done by using</a:t>
            </a:r>
            <a:r>
              <a:rPr lang="en-GB" sz="2200"/>
              <a:t> </a:t>
            </a:r>
            <a:r>
              <a:rPr lang="en-GB" sz="2200"/>
              <a:t>HTTP Handler (r</a:t>
            </a:r>
            <a:r>
              <a:rPr lang="en-GB" sz="2200"/>
              <a:t>everse proxy</a:t>
            </a:r>
            <a:r>
              <a:rPr lang="en-GB" sz="2200"/>
              <a:t>) that takes an incoming request and sends it to another server, proxying the response back to the client. </a:t>
            </a:r>
            <a:endParaRPr sz="2200"/>
          </a:p>
          <a:p>
            <a:pPr indent="0" lvl="0" marL="0" marR="139700" rtl="0" algn="l">
              <a:lnSpc>
                <a:spcPct val="150000"/>
              </a:lnSpc>
              <a:spcBef>
                <a:spcPts val="0"/>
              </a:spcBef>
              <a:spcAft>
                <a:spcPts val="0"/>
              </a:spcAft>
              <a:buNone/>
            </a:pPr>
            <a:br>
              <a:rPr lang="en-GB" sz="2200"/>
            </a:br>
            <a:r>
              <a:rPr lang="en-GB" sz="2200"/>
              <a:t>Returns any response, with any HTTP status code.</a:t>
            </a:r>
            <a:endParaRPr sz="22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2" name="Shape 702"/>
        <p:cNvGrpSpPr/>
        <p:nvPr/>
      </p:nvGrpSpPr>
      <p:grpSpPr>
        <a:xfrm>
          <a:off x="0" y="0"/>
          <a:ext cx="0" cy="0"/>
          <a:chOff x="0" y="0"/>
          <a:chExt cx="0" cy="0"/>
        </a:xfrm>
      </p:grpSpPr>
      <p:sp>
        <p:nvSpPr>
          <p:cNvPr id="703" name="Google Shape;703;p80"/>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704" name="Google Shape;704;p80"/>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705" name="Google Shape;705;p80"/>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68</a:t>
            </a:r>
            <a:endParaRPr sz="1500">
              <a:solidFill>
                <a:srgbClr val="666666"/>
              </a:solidFill>
              <a:latin typeface="Roboto Medium"/>
              <a:ea typeface="Roboto Medium"/>
              <a:cs typeface="Roboto Medium"/>
              <a:sym typeface="Roboto Medium"/>
            </a:endParaRPr>
          </a:p>
        </p:txBody>
      </p:sp>
      <p:sp>
        <p:nvSpPr>
          <p:cNvPr id="706" name="Google Shape;706;p80"/>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What can be done?</a:t>
            </a:r>
            <a:endParaRPr b="1">
              <a:solidFill>
                <a:srgbClr val="FFFFFF"/>
              </a:solidFill>
            </a:endParaRPr>
          </a:p>
        </p:txBody>
      </p:sp>
      <p:sp>
        <p:nvSpPr>
          <p:cNvPr id="707" name="Google Shape;707;p80"/>
          <p:cNvSpPr txBox="1"/>
          <p:nvPr/>
        </p:nvSpPr>
        <p:spPr>
          <a:xfrm>
            <a:off x="882075" y="745125"/>
            <a:ext cx="7572000" cy="3918300"/>
          </a:xfrm>
          <a:prstGeom prst="rect">
            <a:avLst/>
          </a:prstGeom>
          <a:noFill/>
          <a:ln>
            <a:noFill/>
          </a:ln>
        </p:spPr>
        <p:txBody>
          <a:bodyPr anchorCtr="0" anchor="t" bIns="91425" lIns="91425" spcFirstLastPara="1" rIns="91425" wrap="square" tIns="91425">
            <a:noAutofit/>
          </a:bodyPr>
          <a:lstStyle/>
          <a:p>
            <a:pPr indent="0" lvl="0" marL="0" marR="139700" rtl="0" algn="l">
              <a:lnSpc>
                <a:spcPct val="150000"/>
              </a:lnSpc>
              <a:spcBef>
                <a:spcPts val="0"/>
              </a:spcBef>
              <a:spcAft>
                <a:spcPts val="0"/>
              </a:spcAft>
              <a:buNone/>
            </a:pPr>
            <a:r>
              <a:rPr lang="en-GB" sz="2200"/>
              <a:t>Current methods for fingerprinting are very susceptible to attacks we discussed.</a:t>
            </a:r>
            <a:endParaRPr sz="2200"/>
          </a:p>
          <a:p>
            <a:pPr indent="0" lvl="0" marL="0" marR="139700" rtl="0" algn="l">
              <a:lnSpc>
                <a:spcPct val="150000"/>
              </a:lnSpc>
              <a:spcBef>
                <a:spcPts val="0"/>
              </a:spcBef>
              <a:spcAft>
                <a:spcPts val="0"/>
              </a:spcAft>
              <a:buNone/>
            </a:pPr>
            <a:r>
              <a:t/>
            </a:r>
            <a:endParaRPr sz="2200"/>
          </a:p>
          <a:p>
            <a:pPr indent="0" lvl="0" marL="0" marR="139700" rtl="0" algn="l">
              <a:lnSpc>
                <a:spcPct val="150000"/>
              </a:lnSpc>
              <a:spcBef>
                <a:spcPts val="0"/>
              </a:spcBef>
              <a:spcAft>
                <a:spcPts val="0"/>
              </a:spcAft>
              <a:buNone/>
            </a:pPr>
            <a:r>
              <a:rPr lang="en-GB" sz="2200"/>
              <a:t>The most </a:t>
            </a:r>
            <a:r>
              <a:rPr lang="en-GB" sz="2200" u="sng"/>
              <a:t>cheap</a:t>
            </a:r>
            <a:r>
              <a:rPr lang="en-GB" sz="2200"/>
              <a:t> reliable option is to do multiple tests with statistical analysis, combined with fuzzy logic techniques as we always have to make a security trade-off.</a:t>
            </a:r>
            <a:endParaRPr sz="3500">
              <a:solidFill>
                <a:srgbClr val="434343"/>
              </a:solidFill>
            </a:endParaRPr>
          </a:p>
        </p:txBody>
      </p:sp>
      <p:sp>
        <p:nvSpPr>
          <p:cNvPr id="708" name="Google Shape;708;p80"/>
          <p:cNvSpPr txBox="1"/>
          <p:nvPr/>
        </p:nvSpPr>
        <p:spPr>
          <a:xfrm>
            <a:off x="1497900" y="3991675"/>
            <a:ext cx="6148200" cy="578700"/>
          </a:xfrm>
          <a:prstGeom prst="rect">
            <a:avLst/>
          </a:prstGeom>
          <a:noFill/>
          <a:ln>
            <a:noFill/>
          </a:ln>
        </p:spPr>
        <p:txBody>
          <a:bodyPr anchorCtr="0" anchor="t" bIns="91425" lIns="91425" spcFirstLastPara="1" rIns="91425" wrap="square" tIns="91425">
            <a:noAutofit/>
          </a:bodyPr>
          <a:lstStyle/>
          <a:p>
            <a:pPr indent="0" lvl="0" marL="0" marR="139700" rtl="0" algn="l">
              <a:lnSpc>
                <a:spcPct val="150000"/>
              </a:lnSpc>
              <a:spcBef>
                <a:spcPts val="0"/>
              </a:spcBef>
              <a:spcAft>
                <a:spcPts val="0"/>
              </a:spcAft>
              <a:buNone/>
            </a:pPr>
            <a:r>
              <a:rPr b="1" lang="en-GB" sz="2800">
                <a:solidFill>
                  <a:srgbClr val="434343"/>
                </a:solidFill>
              </a:rPr>
              <a:t>SECURITY </a:t>
            </a:r>
            <a:r>
              <a:rPr b="1" lang="en-GB" sz="2800">
                <a:solidFill>
                  <a:srgbClr val="434343"/>
                </a:solidFill>
              </a:rPr>
              <a:t>vs</a:t>
            </a:r>
            <a:r>
              <a:rPr b="1" lang="en-GB" sz="2800">
                <a:solidFill>
                  <a:srgbClr val="434343"/>
                </a:solidFill>
              </a:rPr>
              <a:t> RESOURCES</a:t>
            </a:r>
            <a:r>
              <a:rPr b="1" lang="en-GB" sz="2800">
                <a:solidFill>
                  <a:srgbClr val="434343"/>
                </a:solidFill>
              </a:rPr>
              <a:t>/COST</a:t>
            </a:r>
            <a:endParaRPr b="1" sz="4100">
              <a:solidFill>
                <a:srgbClr val="434343"/>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2" name="Shape 712"/>
        <p:cNvGrpSpPr/>
        <p:nvPr/>
      </p:nvGrpSpPr>
      <p:grpSpPr>
        <a:xfrm>
          <a:off x="0" y="0"/>
          <a:ext cx="0" cy="0"/>
          <a:chOff x="0" y="0"/>
          <a:chExt cx="0" cy="0"/>
        </a:xfrm>
      </p:grpSpPr>
      <p:sp>
        <p:nvSpPr>
          <p:cNvPr id="713" name="Google Shape;713;p81"/>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714" name="Google Shape;714;p81"/>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715" name="Google Shape;715;p81"/>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69</a:t>
            </a:r>
            <a:endParaRPr sz="1500">
              <a:solidFill>
                <a:srgbClr val="666666"/>
              </a:solidFill>
              <a:latin typeface="Roboto Medium"/>
              <a:ea typeface="Roboto Medium"/>
              <a:cs typeface="Roboto Medium"/>
              <a:sym typeface="Roboto Medium"/>
            </a:endParaRPr>
          </a:p>
        </p:txBody>
      </p:sp>
      <p:sp>
        <p:nvSpPr>
          <p:cNvPr id="716" name="Google Shape;716;p81"/>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What can be done?</a:t>
            </a:r>
            <a:endParaRPr b="1">
              <a:solidFill>
                <a:srgbClr val="FFFFFF"/>
              </a:solidFill>
            </a:endParaRPr>
          </a:p>
        </p:txBody>
      </p:sp>
      <p:sp>
        <p:nvSpPr>
          <p:cNvPr id="717" name="Google Shape;717;p81"/>
          <p:cNvSpPr txBox="1"/>
          <p:nvPr/>
        </p:nvSpPr>
        <p:spPr>
          <a:xfrm>
            <a:off x="882075" y="745125"/>
            <a:ext cx="7572000" cy="3918300"/>
          </a:xfrm>
          <a:prstGeom prst="rect">
            <a:avLst/>
          </a:prstGeom>
          <a:noFill/>
          <a:ln>
            <a:noFill/>
          </a:ln>
        </p:spPr>
        <p:txBody>
          <a:bodyPr anchorCtr="0" anchor="t" bIns="91425" lIns="91425" spcFirstLastPara="1" rIns="91425" wrap="square" tIns="91425">
            <a:noAutofit/>
          </a:bodyPr>
          <a:lstStyle/>
          <a:p>
            <a:pPr indent="0" lvl="0" marL="0" marR="139700" rtl="0" algn="l">
              <a:lnSpc>
                <a:spcPct val="150000"/>
              </a:lnSpc>
              <a:spcBef>
                <a:spcPts val="0"/>
              </a:spcBef>
              <a:spcAft>
                <a:spcPts val="0"/>
              </a:spcAft>
              <a:buNone/>
            </a:pPr>
            <a:r>
              <a:rPr lang="en-GB" sz="2000"/>
              <a:t>New methods are also being developed, some utilizing machine learning.</a:t>
            </a:r>
            <a:br>
              <a:rPr lang="en-GB" sz="2000"/>
            </a:br>
            <a:endParaRPr sz="2000"/>
          </a:p>
          <a:p>
            <a:pPr indent="-355600" lvl="0" marL="457200" marR="139700" rtl="0" algn="l">
              <a:lnSpc>
                <a:spcPct val="150000"/>
              </a:lnSpc>
              <a:spcBef>
                <a:spcPts val="0"/>
              </a:spcBef>
              <a:spcAft>
                <a:spcPts val="0"/>
              </a:spcAft>
              <a:buSzPts val="2000"/>
              <a:buChar char="●"/>
            </a:pPr>
            <a:r>
              <a:rPr lang="en-GB" sz="2000"/>
              <a:t>Deep Fingerprinting: Undermining Website Fingerprinting Defenses with Deep Learning (Attacking TOR with DL)</a:t>
            </a:r>
            <a:endParaRPr sz="2000"/>
          </a:p>
          <a:p>
            <a:pPr indent="-355600" lvl="0" marL="457200" marR="139700" rtl="0" algn="l">
              <a:lnSpc>
                <a:spcPct val="150000"/>
              </a:lnSpc>
              <a:spcBef>
                <a:spcPts val="0"/>
              </a:spcBef>
              <a:spcAft>
                <a:spcPts val="0"/>
              </a:spcAft>
              <a:buSzPts val="2000"/>
              <a:buChar char="●"/>
            </a:pPr>
            <a:r>
              <a:rPr lang="en-GB" sz="2000"/>
              <a:t>Automated Website Fingerprinting through Deep Learning</a:t>
            </a:r>
            <a:endParaRPr sz="2000"/>
          </a:p>
          <a:p>
            <a:pPr indent="-355600" lvl="0" marL="457200" marR="139700" rtl="0" algn="l">
              <a:lnSpc>
                <a:spcPct val="150000"/>
              </a:lnSpc>
              <a:spcBef>
                <a:spcPts val="0"/>
              </a:spcBef>
              <a:spcAft>
                <a:spcPts val="0"/>
              </a:spcAft>
              <a:buSzPts val="2000"/>
              <a:buChar char="●"/>
            </a:pPr>
            <a:r>
              <a:rPr lang="en-GB" sz="2000"/>
              <a:t>Deep Web Server Fingerprinting via analysing code-base &amp; code-use (will publish the pre-print soon)</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19"/>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116" name="Google Shape;116;p19"/>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117" name="Google Shape;117;p19"/>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7</a:t>
            </a:r>
            <a:endParaRPr sz="1500">
              <a:solidFill>
                <a:srgbClr val="666666"/>
              </a:solidFill>
              <a:latin typeface="Roboto Medium"/>
              <a:ea typeface="Roboto Medium"/>
              <a:cs typeface="Roboto Medium"/>
              <a:sym typeface="Roboto Medium"/>
            </a:endParaRPr>
          </a:p>
        </p:txBody>
      </p:sp>
      <p:sp>
        <p:nvSpPr>
          <p:cNvPr id="118" name="Google Shape;118;p19"/>
          <p:cNvSpPr txBox="1"/>
          <p:nvPr>
            <p:ph idx="4294967295" type="title"/>
          </p:nvPr>
        </p:nvSpPr>
        <p:spPr>
          <a:xfrm>
            <a:off x="1175850" y="0"/>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highlight>
                  <a:srgbClr val="666666"/>
                </a:highlight>
              </a:rPr>
              <a:t>$ whoami, cont.</a:t>
            </a:r>
            <a:endParaRPr b="1">
              <a:solidFill>
                <a:srgbClr val="FFFFFF"/>
              </a:solidFill>
              <a:highlight>
                <a:srgbClr val="666666"/>
              </a:highlight>
            </a:endParaRPr>
          </a:p>
        </p:txBody>
      </p:sp>
      <p:sp>
        <p:nvSpPr>
          <p:cNvPr id="119" name="Google Shape;119;p19"/>
          <p:cNvSpPr txBox="1"/>
          <p:nvPr/>
        </p:nvSpPr>
        <p:spPr>
          <a:xfrm>
            <a:off x="973200" y="761675"/>
            <a:ext cx="7435800" cy="186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t>Found multiple endpoints during my assessment -</a:t>
            </a:r>
            <a:endParaRPr sz="1800"/>
          </a:p>
          <a:p>
            <a:pPr indent="-342900" lvl="0" marL="457200" rtl="0" algn="l">
              <a:lnSpc>
                <a:spcPct val="115000"/>
              </a:lnSpc>
              <a:spcBef>
                <a:spcPts val="1600"/>
              </a:spcBef>
              <a:spcAft>
                <a:spcPts val="0"/>
              </a:spcAft>
              <a:buSzPts val="1800"/>
              <a:buChar char="●"/>
            </a:pPr>
            <a:r>
              <a:rPr lang="en-GB" sz="1800"/>
              <a:t>192.168.15.2 (</a:t>
            </a:r>
            <a:r>
              <a:rPr i="1" lang="en-GB" sz="1800" u="sng"/>
              <a:t>http://</a:t>
            </a:r>
            <a:r>
              <a:rPr i="1" lang="en-GB" sz="1800" u="sng"/>
              <a:t>192.168.15.2/</a:t>
            </a:r>
            <a:r>
              <a:rPr i="1" lang="en-GB" sz="1800" u="sng"/>
              <a:t>TajSLPV3/</a:t>
            </a:r>
            <a:r>
              <a:rPr lang="en-GB" sz="1800"/>
              <a:t>)</a:t>
            </a:r>
            <a:endParaRPr sz="1800"/>
          </a:p>
          <a:p>
            <a:pPr indent="-342900" lvl="0" marL="457200" rtl="0" algn="l">
              <a:lnSpc>
                <a:spcPct val="115000"/>
              </a:lnSpc>
              <a:spcBef>
                <a:spcPts val="0"/>
              </a:spcBef>
              <a:spcAft>
                <a:spcPts val="0"/>
              </a:spcAft>
              <a:buSzPts val="1800"/>
              <a:buChar char="●"/>
            </a:pPr>
            <a:r>
              <a:rPr lang="en-GB" sz="1800"/>
              <a:t>124.153.110.196 (</a:t>
            </a:r>
            <a:r>
              <a:rPr i="1" lang="en-GB" sz="1800" u="sng"/>
              <a:t>http://124.153.110.196/TajMemberNew/*</a:t>
            </a:r>
            <a:r>
              <a:rPr lang="en-GB" sz="1800"/>
              <a:t>)</a:t>
            </a:r>
            <a:endParaRPr sz="1800"/>
          </a:p>
          <a:p>
            <a:pPr indent="-342900" lvl="0" marL="457200" rtl="0" algn="l">
              <a:lnSpc>
                <a:spcPct val="115000"/>
              </a:lnSpc>
              <a:spcBef>
                <a:spcPts val="0"/>
              </a:spcBef>
              <a:spcAft>
                <a:spcPts val="0"/>
              </a:spcAft>
              <a:buSzPts val="1800"/>
              <a:buChar char="●"/>
            </a:pPr>
            <a:r>
              <a:rPr lang="en-GB" sz="1800"/>
              <a:t>192.168.15.3 (very interesting)</a:t>
            </a:r>
            <a:endParaRPr sz="1800"/>
          </a:p>
          <a:p>
            <a:pPr indent="-342900" lvl="0" marL="457200" rtl="0" algn="l">
              <a:lnSpc>
                <a:spcPct val="115000"/>
              </a:lnSpc>
              <a:spcBef>
                <a:spcPts val="0"/>
              </a:spcBef>
              <a:spcAft>
                <a:spcPts val="0"/>
              </a:spcAft>
              <a:buSzPts val="1800"/>
              <a:buChar char="●"/>
            </a:pPr>
            <a:r>
              <a:rPr lang="en-GB" sz="1800"/>
              <a:t>More ...</a:t>
            </a:r>
            <a:endParaRPr sz="1800"/>
          </a:p>
        </p:txBody>
      </p:sp>
      <p:pic>
        <p:nvPicPr>
          <p:cNvPr id="120" name="Google Shape;120;p19"/>
          <p:cNvPicPr preferRelativeResize="0"/>
          <p:nvPr/>
        </p:nvPicPr>
        <p:blipFill>
          <a:blip r:embed="rId4">
            <a:alphaModFix/>
          </a:blip>
          <a:stretch>
            <a:fillRect/>
          </a:stretch>
        </p:blipFill>
        <p:spPr>
          <a:xfrm>
            <a:off x="4722825" y="2571750"/>
            <a:ext cx="3686175" cy="126682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1" name="Shape 721"/>
        <p:cNvGrpSpPr/>
        <p:nvPr/>
      </p:nvGrpSpPr>
      <p:grpSpPr>
        <a:xfrm>
          <a:off x="0" y="0"/>
          <a:ext cx="0" cy="0"/>
          <a:chOff x="0" y="0"/>
          <a:chExt cx="0" cy="0"/>
        </a:xfrm>
      </p:grpSpPr>
      <p:sp>
        <p:nvSpPr>
          <p:cNvPr id="722" name="Google Shape;722;p82"/>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723" name="Google Shape;723;p82"/>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724" name="Google Shape;724;p82"/>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70</a:t>
            </a:r>
            <a:endParaRPr sz="1500">
              <a:solidFill>
                <a:srgbClr val="666666"/>
              </a:solidFill>
              <a:latin typeface="Roboto Medium"/>
              <a:ea typeface="Roboto Medium"/>
              <a:cs typeface="Roboto Medium"/>
              <a:sym typeface="Roboto Medium"/>
            </a:endParaRPr>
          </a:p>
        </p:txBody>
      </p:sp>
      <p:sp>
        <p:nvSpPr>
          <p:cNvPr id="725" name="Google Shape;725;p82"/>
          <p:cNvSpPr txBox="1"/>
          <p:nvPr>
            <p:ph idx="4294967295" type="title"/>
          </p:nvPr>
        </p:nvSpPr>
        <p:spPr>
          <a:xfrm>
            <a:off x="1152825" y="125875"/>
            <a:ext cx="70305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Gist of this research</a:t>
            </a:r>
            <a:endParaRPr b="1">
              <a:solidFill>
                <a:srgbClr val="FFFFFF"/>
              </a:solidFill>
            </a:endParaRPr>
          </a:p>
        </p:txBody>
      </p:sp>
      <p:sp>
        <p:nvSpPr>
          <p:cNvPr id="726" name="Google Shape;726;p82"/>
          <p:cNvSpPr txBox="1"/>
          <p:nvPr/>
        </p:nvSpPr>
        <p:spPr>
          <a:xfrm>
            <a:off x="882075" y="745125"/>
            <a:ext cx="7572000" cy="3918300"/>
          </a:xfrm>
          <a:prstGeom prst="rect">
            <a:avLst/>
          </a:prstGeom>
          <a:noFill/>
          <a:ln>
            <a:noFill/>
          </a:ln>
        </p:spPr>
        <p:txBody>
          <a:bodyPr anchorCtr="0" anchor="t" bIns="91425" lIns="91425" spcFirstLastPara="1" rIns="91425" wrap="square" tIns="91425">
            <a:noAutofit/>
          </a:bodyPr>
          <a:lstStyle/>
          <a:p>
            <a:pPr indent="-393700" lvl="0" marL="457200" marR="139700" rtl="0" algn="l">
              <a:lnSpc>
                <a:spcPct val="150000"/>
              </a:lnSpc>
              <a:spcBef>
                <a:spcPts val="0"/>
              </a:spcBef>
              <a:spcAft>
                <a:spcPts val="0"/>
              </a:spcAft>
              <a:buSzPts val="2600"/>
              <a:buChar char="❏"/>
            </a:pPr>
            <a:r>
              <a:rPr lang="en-GB" sz="2600"/>
              <a:t>Too much R</a:t>
            </a:r>
            <a:r>
              <a:rPr lang="en-GB" sz="2600"/>
              <a:t>egEx matching is bad</a:t>
            </a:r>
            <a:endParaRPr sz="2600"/>
          </a:p>
          <a:p>
            <a:pPr indent="-393700" lvl="0" marL="457200" marR="139700" rtl="0" algn="l">
              <a:lnSpc>
                <a:spcPct val="150000"/>
              </a:lnSpc>
              <a:spcBef>
                <a:spcPts val="0"/>
              </a:spcBef>
              <a:spcAft>
                <a:spcPts val="0"/>
              </a:spcAft>
              <a:buSzPts val="2600"/>
              <a:buChar char="❏"/>
            </a:pPr>
            <a:r>
              <a:rPr lang="en-GB" sz="2600"/>
              <a:t>H</a:t>
            </a:r>
            <a:r>
              <a:rPr lang="en-GB" sz="2600"/>
              <a:t>eavy reliance on status code leads to the dark side</a:t>
            </a:r>
            <a:endParaRPr sz="2600"/>
          </a:p>
          <a:p>
            <a:pPr indent="-393700" lvl="0" marL="457200" marR="139700" rtl="0" algn="l">
              <a:lnSpc>
                <a:spcPct val="150000"/>
              </a:lnSpc>
              <a:spcBef>
                <a:spcPts val="0"/>
              </a:spcBef>
              <a:spcAft>
                <a:spcPts val="0"/>
              </a:spcAft>
              <a:buSzPts val="2600"/>
              <a:buChar char="❏"/>
            </a:pPr>
            <a:r>
              <a:rPr lang="en-GB" sz="2600"/>
              <a:t>New methods for fingerprinting are sorta cool</a:t>
            </a:r>
            <a:endParaRPr sz="2600"/>
          </a:p>
          <a:p>
            <a:pPr indent="-393700" lvl="0" marL="457200" marR="139700" rtl="0" algn="l">
              <a:lnSpc>
                <a:spcPct val="150000"/>
              </a:lnSpc>
              <a:spcBef>
                <a:spcPts val="0"/>
              </a:spcBef>
              <a:spcAft>
                <a:spcPts val="0"/>
              </a:spcAft>
              <a:buSzPts val="2600"/>
              <a:buChar char="❏"/>
            </a:pPr>
            <a:r>
              <a:rPr lang="en-GB" sz="2600"/>
              <a:t>And, yeah, trusting MAC addresses for identification is a bad idea …</a:t>
            </a:r>
            <a:endParaRPr sz="26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0" name="Shape 730"/>
        <p:cNvGrpSpPr/>
        <p:nvPr/>
      </p:nvGrpSpPr>
      <p:grpSpPr>
        <a:xfrm>
          <a:off x="0" y="0"/>
          <a:ext cx="0" cy="0"/>
          <a:chOff x="0" y="0"/>
          <a:chExt cx="0" cy="0"/>
        </a:xfrm>
      </p:grpSpPr>
      <p:sp>
        <p:nvSpPr>
          <p:cNvPr id="731" name="Google Shape;731;p83"/>
          <p:cNvSpPr txBox="1"/>
          <p:nvPr>
            <p:ph type="ctrTitle"/>
          </p:nvPr>
        </p:nvSpPr>
        <p:spPr>
          <a:xfrm>
            <a:off x="421900" y="2107950"/>
            <a:ext cx="8520600" cy="92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latin typeface="Roboto Black"/>
                <a:ea typeface="Roboto Black"/>
                <a:cs typeface="Roboto Black"/>
                <a:sym typeface="Roboto Black"/>
              </a:rPr>
              <a:t>Thanks</a:t>
            </a:r>
            <a:endParaRPr>
              <a:latin typeface="Roboto Black"/>
              <a:ea typeface="Roboto Black"/>
              <a:cs typeface="Roboto Black"/>
              <a:sym typeface="Roboto Black"/>
            </a:endParaRPr>
          </a:p>
        </p:txBody>
      </p:sp>
      <p:sp>
        <p:nvSpPr>
          <p:cNvPr id="732" name="Google Shape;732;p83"/>
          <p:cNvSpPr txBox="1"/>
          <p:nvPr>
            <p:ph idx="1" type="subTitle"/>
          </p:nvPr>
        </p:nvSpPr>
        <p:spPr>
          <a:xfrm>
            <a:off x="421900" y="2913275"/>
            <a:ext cx="8520600" cy="157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434343"/>
                </a:solidFill>
                <a:latin typeface="Roboto Medium"/>
                <a:ea typeface="Roboto Medium"/>
                <a:cs typeface="Roboto Medium"/>
                <a:sym typeface="Roboto Medium"/>
              </a:rPr>
              <a:t>Piyush Raj | @0x48piraj</a:t>
            </a:r>
            <a:endParaRPr>
              <a:solidFill>
                <a:srgbClr val="434343"/>
              </a:solidFill>
              <a:latin typeface="Roboto Medium"/>
              <a:ea typeface="Roboto Medium"/>
              <a:cs typeface="Roboto Medium"/>
              <a:sym typeface="Roboto Medium"/>
            </a:endParaRPr>
          </a:p>
          <a:p>
            <a:pPr indent="0" lvl="0" marL="0" rtl="0" algn="ctr">
              <a:spcBef>
                <a:spcPts val="0"/>
              </a:spcBef>
              <a:spcAft>
                <a:spcPts val="0"/>
              </a:spcAft>
              <a:buNone/>
            </a:pPr>
            <a:r>
              <a:rPr lang="en-GB">
                <a:solidFill>
                  <a:srgbClr val="434343"/>
                </a:solidFill>
                <a:latin typeface="Roboto Medium"/>
                <a:ea typeface="Roboto Medium"/>
                <a:cs typeface="Roboto Medium"/>
                <a:sym typeface="Roboto Medium"/>
              </a:rPr>
              <a:t>https://blog.0x48piraj.com</a:t>
            </a:r>
            <a:endParaRPr>
              <a:solidFill>
                <a:srgbClr val="434343"/>
              </a:solidFill>
              <a:latin typeface="Roboto Medium"/>
              <a:ea typeface="Roboto Medium"/>
              <a:cs typeface="Roboto Medium"/>
              <a:sym typeface="Roboto Medium"/>
            </a:endParaRPr>
          </a:p>
        </p:txBody>
      </p:sp>
      <p:pic>
        <p:nvPicPr>
          <p:cNvPr id="733" name="Google Shape;733;p83"/>
          <p:cNvPicPr preferRelativeResize="0"/>
          <p:nvPr/>
        </p:nvPicPr>
        <p:blipFill>
          <a:blip r:embed="rId4">
            <a:alphaModFix/>
          </a:blip>
          <a:stretch>
            <a:fillRect/>
          </a:stretch>
        </p:blipFill>
        <p:spPr>
          <a:xfrm>
            <a:off x="4422500" y="166675"/>
            <a:ext cx="5242401" cy="1782225"/>
          </a:xfrm>
          <a:prstGeom prst="rect">
            <a:avLst/>
          </a:prstGeom>
          <a:noFill/>
          <a:ln>
            <a:noFill/>
          </a:ln>
        </p:spPr>
      </p:pic>
      <p:sp>
        <p:nvSpPr>
          <p:cNvPr id="734" name="Google Shape;734;p83"/>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735" name="Google Shape;735;p83"/>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736" name="Google Shape;736;p83"/>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    End </a:t>
            </a:r>
            <a:r>
              <a:rPr lang="en-GB" sz="1500">
                <a:solidFill>
                  <a:srgbClr val="666666"/>
                </a:solidFill>
                <a:latin typeface="Roboto Medium"/>
                <a:ea typeface="Roboto Medium"/>
                <a:cs typeface="Roboto Medium"/>
                <a:sym typeface="Roboto Medium"/>
              </a:rPr>
              <a:t>Page</a:t>
            </a:r>
            <a:endParaRPr sz="1500">
              <a:solidFill>
                <a:srgbClr val="666666"/>
              </a:solidFill>
              <a:latin typeface="Roboto Medium"/>
              <a:ea typeface="Roboto Medium"/>
              <a:cs typeface="Roboto Medium"/>
              <a:sym typeface="Roboto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20"/>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126" name="Google Shape;126;p20"/>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127" name="Google Shape;127;p20"/>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8</a:t>
            </a:r>
            <a:endParaRPr sz="1500">
              <a:solidFill>
                <a:srgbClr val="666666"/>
              </a:solidFill>
              <a:latin typeface="Roboto Medium"/>
              <a:ea typeface="Roboto Medium"/>
              <a:cs typeface="Roboto Medium"/>
              <a:sym typeface="Roboto Medium"/>
            </a:endParaRPr>
          </a:p>
        </p:txBody>
      </p:sp>
      <p:sp>
        <p:nvSpPr>
          <p:cNvPr id="128" name="Google Shape;128;p20"/>
          <p:cNvSpPr txBox="1"/>
          <p:nvPr>
            <p:ph idx="4294967295" type="title"/>
          </p:nvPr>
        </p:nvSpPr>
        <p:spPr>
          <a:xfrm>
            <a:off x="1175850" y="0"/>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highlight>
                  <a:srgbClr val="666666"/>
                </a:highlight>
              </a:rPr>
              <a:t>$ whoami, cont.</a:t>
            </a:r>
            <a:endParaRPr b="1">
              <a:solidFill>
                <a:srgbClr val="FFFFFF"/>
              </a:solidFill>
              <a:highlight>
                <a:srgbClr val="666666"/>
              </a:highlight>
            </a:endParaRPr>
          </a:p>
        </p:txBody>
      </p:sp>
      <p:sp>
        <p:nvSpPr>
          <p:cNvPr id="129" name="Google Shape;129;p20"/>
          <p:cNvSpPr txBox="1"/>
          <p:nvPr/>
        </p:nvSpPr>
        <p:spPr>
          <a:xfrm>
            <a:off x="401825" y="616950"/>
            <a:ext cx="5354400" cy="390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t>Essentially, the login structure of the URL was,</a:t>
            </a:r>
            <a:endParaRPr sz="1800"/>
          </a:p>
          <a:p>
            <a:pPr indent="0" lvl="0" marL="0" rtl="0" algn="l">
              <a:lnSpc>
                <a:spcPct val="115000"/>
              </a:lnSpc>
              <a:spcBef>
                <a:spcPts val="1600"/>
              </a:spcBef>
              <a:spcAft>
                <a:spcPts val="0"/>
              </a:spcAft>
              <a:buNone/>
            </a:pPr>
            <a:r>
              <a:rPr lang="en-GB" sz="1800" u="sng"/>
              <a:t>http://192.168.15.2/TajSLPV3/mifilogin.aspx?encry=</a:t>
            </a:r>
            <a:r>
              <a:rPr lang="en-GB" sz="1800" u="sng"/>
              <a:t>VUk9MDJkMjI2JlVVUkw9aHR0cDovLzE---REDATED---NTkmT1M9aHR0cDovLzE5Mi4xNjguMTUuMy8mU0M9MTg4</a:t>
            </a:r>
            <a:r>
              <a:rPr lang="en-GB" sz="1800" u="sng"/>
              <a:t>ODc=</a:t>
            </a:r>
            <a:endParaRPr sz="1800" u="sng"/>
          </a:p>
          <a:p>
            <a:pPr indent="0" lvl="0" marL="0" rtl="0" algn="l">
              <a:lnSpc>
                <a:spcPct val="115000"/>
              </a:lnSpc>
              <a:spcBef>
                <a:spcPts val="1600"/>
              </a:spcBef>
              <a:spcAft>
                <a:spcPts val="0"/>
              </a:spcAft>
              <a:buNone/>
            </a:pPr>
            <a:r>
              <a:t/>
            </a:r>
            <a:endParaRPr sz="1800"/>
          </a:p>
          <a:p>
            <a:pPr indent="0" lvl="0" marL="0" rtl="0" algn="l">
              <a:lnSpc>
                <a:spcPct val="115000"/>
              </a:lnSpc>
              <a:spcBef>
                <a:spcPts val="1600"/>
              </a:spcBef>
              <a:spcAft>
                <a:spcPts val="0"/>
              </a:spcAft>
              <a:buNone/>
            </a:pPr>
            <a:r>
              <a:rPr lang="en-GB" sz="1800"/>
              <a:t>Yeah, so it’s basically,</a:t>
            </a:r>
            <a:endParaRPr sz="1800"/>
          </a:p>
          <a:p>
            <a:pPr indent="0" lvl="0" marL="0" rtl="0" algn="l">
              <a:lnSpc>
                <a:spcPct val="115000"/>
              </a:lnSpc>
              <a:spcBef>
                <a:spcPts val="1600"/>
              </a:spcBef>
              <a:spcAft>
                <a:spcPts val="1600"/>
              </a:spcAft>
              <a:buNone/>
            </a:pPr>
            <a:r>
              <a:rPr lang="en-GB" sz="1800" u="sng"/>
              <a:t>http://192.168.15.2/TajSLPV3/mifilogin.aspx?encry=BASE64_CHUNK</a:t>
            </a:r>
            <a:endParaRPr sz="1800" u="sng"/>
          </a:p>
        </p:txBody>
      </p:sp>
      <p:pic>
        <p:nvPicPr>
          <p:cNvPr id="130" name="Google Shape;130;p20"/>
          <p:cNvPicPr preferRelativeResize="0"/>
          <p:nvPr/>
        </p:nvPicPr>
        <p:blipFill>
          <a:blip r:embed="rId4">
            <a:alphaModFix/>
          </a:blip>
          <a:stretch>
            <a:fillRect/>
          </a:stretch>
        </p:blipFill>
        <p:spPr>
          <a:xfrm>
            <a:off x="5705848" y="586627"/>
            <a:ext cx="3353175" cy="414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21"/>
          <p:cNvSpPr txBox="1"/>
          <p:nvPr>
            <p:ph idx="1" type="subTitle"/>
          </p:nvPr>
        </p:nvSpPr>
        <p:spPr>
          <a:xfrm>
            <a:off x="7615025"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@0x48piraj</a:t>
            </a:r>
            <a:endParaRPr sz="1500">
              <a:solidFill>
                <a:srgbClr val="666666"/>
              </a:solidFill>
              <a:latin typeface="Roboto Medium"/>
              <a:ea typeface="Roboto Medium"/>
              <a:cs typeface="Roboto Medium"/>
              <a:sym typeface="Roboto Medium"/>
            </a:endParaRPr>
          </a:p>
        </p:txBody>
      </p:sp>
      <p:cxnSp>
        <p:nvCxnSpPr>
          <p:cNvPr id="136" name="Google Shape;136;p21"/>
          <p:cNvCxnSpPr/>
          <p:nvPr/>
        </p:nvCxnSpPr>
        <p:spPr>
          <a:xfrm>
            <a:off x="136800" y="4791900"/>
            <a:ext cx="8870400" cy="0"/>
          </a:xfrm>
          <a:prstGeom prst="straightConnector1">
            <a:avLst/>
          </a:prstGeom>
          <a:noFill/>
          <a:ln cap="flat" cmpd="sng" w="9525">
            <a:solidFill>
              <a:schemeClr val="dk2"/>
            </a:solidFill>
            <a:prstDash val="solid"/>
            <a:round/>
            <a:headEnd len="med" w="med" type="none"/>
            <a:tailEnd len="med" w="med" type="none"/>
          </a:ln>
        </p:spPr>
      </p:cxnSp>
      <p:sp>
        <p:nvSpPr>
          <p:cNvPr id="137" name="Google Shape;137;p21"/>
          <p:cNvSpPr txBox="1"/>
          <p:nvPr>
            <p:ph idx="1" type="subTitle"/>
          </p:nvPr>
        </p:nvSpPr>
        <p:spPr>
          <a:xfrm>
            <a:off x="-492250" y="4731625"/>
            <a:ext cx="1880700" cy="63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666666"/>
                </a:solidFill>
                <a:latin typeface="Roboto Medium"/>
                <a:ea typeface="Roboto Medium"/>
                <a:cs typeface="Roboto Medium"/>
                <a:sym typeface="Roboto Medium"/>
              </a:rPr>
              <a:t>Page 9</a:t>
            </a:r>
            <a:endParaRPr sz="1500">
              <a:solidFill>
                <a:srgbClr val="666666"/>
              </a:solidFill>
              <a:latin typeface="Roboto Medium"/>
              <a:ea typeface="Roboto Medium"/>
              <a:cs typeface="Roboto Medium"/>
              <a:sym typeface="Roboto Medium"/>
            </a:endParaRPr>
          </a:p>
        </p:txBody>
      </p:sp>
      <p:sp>
        <p:nvSpPr>
          <p:cNvPr id="138" name="Google Shape;138;p21"/>
          <p:cNvSpPr txBox="1"/>
          <p:nvPr>
            <p:ph idx="4294967295" type="title"/>
          </p:nvPr>
        </p:nvSpPr>
        <p:spPr>
          <a:xfrm>
            <a:off x="1175850" y="0"/>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highlight>
                  <a:srgbClr val="666666"/>
                </a:highlight>
              </a:rPr>
              <a:t>$ whoami, cont.</a:t>
            </a:r>
            <a:endParaRPr b="1">
              <a:solidFill>
                <a:srgbClr val="FFFFFF"/>
              </a:solidFill>
              <a:highlight>
                <a:srgbClr val="666666"/>
              </a:highlight>
            </a:endParaRPr>
          </a:p>
        </p:txBody>
      </p:sp>
      <p:sp>
        <p:nvSpPr>
          <p:cNvPr id="139" name="Google Shape;139;p21"/>
          <p:cNvSpPr txBox="1"/>
          <p:nvPr/>
        </p:nvSpPr>
        <p:spPr>
          <a:xfrm>
            <a:off x="502300" y="761675"/>
            <a:ext cx="7926300" cy="390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t>Decoding the BASE64_CHUNK gave something like,</a:t>
            </a:r>
            <a:endParaRPr sz="1800"/>
          </a:p>
          <a:p>
            <a:pPr indent="0" lvl="0" marL="0" rtl="0" algn="l">
              <a:lnSpc>
                <a:spcPct val="115000"/>
              </a:lnSpc>
              <a:spcBef>
                <a:spcPts val="1600"/>
              </a:spcBef>
              <a:spcAft>
                <a:spcPts val="0"/>
              </a:spcAft>
              <a:buNone/>
            </a:pPr>
            <a:r>
              <a:rPr b="1" lang="en-GB" sz="1800"/>
              <a:t>When Unauthenticated</a:t>
            </a:r>
            <a:endParaRPr b="1" sz="1800"/>
          </a:p>
          <a:p>
            <a:pPr indent="0" lvl="0" marL="0" rtl="0" algn="l">
              <a:lnSpc>
                <a:spcPct val="115000"/>
              </a:lnSpc>
              <a:spcBef>
                <a:spcPts val="1600"/>
              </a:spcBef>
              <a:spcAft>
                <a:spcPts val="0"/>
              </a:spcAft>
              <a:buNone/>
            </a:pPr>
            <a:r>
              <a:rPr lang="en-GB" sz="1800"/>
              <a:t>UI=02d226&amp;UURL=http://192.168.15.3:1111/usg/userok.htm&amp;MA=D0F88CAAF6AB&amp;RN=80&amp;PORT=80&amp;RAD=no&amp;PP=no&amp;PMS=no&amp;SIP=10.0.2.159&amp;OS=http://192.168.15.3/&amp;SC=18887</a:t>
            </a:r>
            <a:endParaRPr sz="1800"/>
          </a:p>
          <a:p>
            <a:pPr indent="0" lvl="0" marL="0" rtl="0" algn="l">
              <a:lnSpc>
                <a:spcPct val="115000"/>
              </a:lnSpc>
              <a:spcBef>
                <a:spcPts val="1600"/>
              </a:spcBef>
              <a:spcAft>
                <a:spcPts val="0"/>
              </a:spcAft>
              <a:buNone/>
            </a:pPr>
            <a:r>
              <a:rPr b="1" lang="en-GB" sz="1800"/>
              <a:t>When Authenticated</a:t>
            </a:r>
            <a:endParaRPr b="1" sz="1800"/>
          </a:p>
          <a:p>
            <a:pPr indent="0" lvl="0" marL="0" rtl="0" algn="l">
              <a:lnSpc>
                <a:spcPct val="115000"/>
              </a:lnSpc>
              <a:spcBef>
                <a:spcPts val="1600"/>
              </a:spcBef>
              <a:spcAft>
                <a:spcPts val="1600"/>
              </a:spcAft>
              <a:buNone/>
            </a:pPr>
            <a:r>
              <a:rPr lang="en-GB" sz="1800"/>
              <a:t>&amp;UI=02d226&amp;UURL=http://192.168.15.3:1111/usg/userok.htm&amp;MA=</a:t>
            </a:r>
            <a:r>
              <a:rPr lang="en-GB" sz="1800"/>
              <a:t>D0F88CAAF6AB</a:t>
            </a:r>
            <a:r>
              <a:rPr lang="en-GB" sz="1800"/>
              <a:t>&amp;RN=80&amp;PORT=80&amp;RAD=no&amp;PP=no&amp;PMS=no&amp;SIP=10.0.2.110&amp;OS=http://www.msftconnecttest.com/redirect&amp;SC=25869&amp;logid=7C2A3139608901012019661143827</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